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5" r:id="rId1"/>
  </p:sldMasterIdLst>
  <p:notesMasterIdLst>
    <p:notesMasterId r:id="rId71"/>
  </p:notesMasterIdLst>
  <p:sldIdLst>
    <p:sldId id="256" r:id="rId2"/>
    <p:sldId id="257" r:id="rId3"/>
    <p:sldId id="258" r:id="rId4"/>
    <p:sldId id="321" r:id="rId5"/>
    <p:sldId id="304" r:id="rId6"/>
    <p:sldId id="305" r:id="rId7"/>
    <p:sldId id="306" r:id="rId8"/>
    <p:sldId id="259" r:id="rId9"/>
    <p:sldId id="307" r:id="rId10"/>
    <p:sldId id="260" r:id="rId11"/>
    <p:sldId id="322" r:id="rId12"/>
    <p:sldId id="323" r:id="rId13"/>
    <p:sldId id="324" r:id="rId14"/>
    <p:sldId id="325" r:id="rId15"/>
    <p:sldId id="326" r:id="rId16"/>
    <p:sldId id="327" r:id="rId17"/>
    <p:sldId id="266" r:id="rId18"/>
    <p:sldId id="274" r:id="rId19"/>
    <p:sldId id="267" r:id="rId20"/>
    <p:sldId id="310" r:id="rId21"/>
    <p:sldId id="311" r:id="rId22"/>
    <p:sldId id="309" r:id="rId23"/>
    <p:sldId id="268" r:id="rId24"/>
    <p:sldId id="308" r:id="rId25"/>
    <p:sldId id="269" r:id="rId26"/>
    <p:sldId id="270" r:id="rId27"/>
    <p:sldId id="275" r:id="rId28"/>
    <p:sldId id="276" r:id="rId29"/>
    <p:sldId id="277" r:id="rId30"/>
    <p:sldId id="278" r:id="rId31"/>
    <p:sldId id="279" r:id="rId32"/>
    <p:sldId id="313" r:id="rId33"/>
    <p:sldId id="314" r:id="rId34"/>
    <p:sldId id="315" r:id="rId35"/>
    <p:sldId id="316" r:id="rId36"/>
    <p:sldId id="280" r:id="rId37"/>
    <p:sldId id="320" r:id="rId38"/>
    <p:sldId id="331" r:id="rId39"/>
    <p:sldId id="332" r:id="rId40"/>
    <p:sldId id="333" r:id="rId41"/>
    <p:sldId id="312" r:id="rId42"/>
    <p:sldId id="329" r:id="rId43"/>
    <p:sldId id="281" r:id="rId44"/>
    <p:sldId id="328" r:id="rId45"/>
    <p:sldId id="334" r:id="rId46"/>
    <p:sldId id="335" r:id="rId47"/>
    <p:sldId id="336" r:id="rId48"/>
    <p:sldId id="337" r:id="rId49"/>
    <p:sldId id="282" r:id="rId50"/>
    <p:sldId id="283" r:id="rId51"/>
    <p:sldId id="284" r:id="rId52"/>
    <p:sldId id="285" r:id="rId53"/>
    <p:sldId id="286" r:id="rId54"/>
    <p:sldId id="288" r:id="rId55"/>
    <p:sldId id="289" r:id="rId56"/>
    <p:sldId id="290" r:id="rId57"/>
    <p:sldId id="291" r:id="rId58"/>
    <p:sldId id="292" r:id="rId59"/>
    <p:sldId id="293" r:id="rId60"/>
    <p:sldId id="294" r:id="rId61"/>
    <p:sldId id="295" r:id="rId62"/>
    <p:sldId id="296" r:id="rId63"/>
    <p:sldId id="297" r:id="rId64"/>
    <p:sldId id="298" r:id="rId65"/>
    <p:sldId id="299" r:id="rId66"/>
    <p:sldId id="300" r:id="rId67"/>
    <p:sldId id="301" r:id="rId68"/>
    <p:sldId id="302" r:id="rId69"/>
    <p:sldId id="303" r:id="rId70"/>
  </p:sldIdLst>
  <p:sldSz cx="12192000" cy="6858000"/>
  <p:notesSz cx="6858000" cy="9144000"/>
  <p:defaultTextStyle>
    <a:defPPr>
      <a:defRPr lang="e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7"/>
    <p:restoredTop sz="95833"/>
  </p:normalViewPr>
  <p:slideViewPr>
    <p:cSldViewPr snapToGrid="0">
      <p:cViewPr varScale="1">
        <p:scale>
          <a:sx n="113" d="100"/>
          <a:sy n="113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9EEB7-C535-AE4F-874C-DAD5629E16D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85F7F-21A2-7C47-9212-F14FC9E3FE42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74775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2E784-CF8C-AE40-BA1B-D23C6A026D5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68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2E784-CF8C-AE40-BA1B-D23C6A026D5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2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0EA53-4C8B-9278-A9EC-43D29C9B5A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BAD76-DF53-2C51-EDA3-E292E232CF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F66C8-5908-FDBF-0A50-2A470E2BD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D1286-BF8A-7968-EAF4-727B8D439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EA35C-9BC7-287D-6301-0C43CC782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893709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7054D-128B-6745-2815-3B65CC4C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1494E2-C996-4A59-A368-8C4EDCE16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260D5-88C6-316D-93A0-16B6FABD2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8CBAC-F854-0622-2B58-9420A3ABE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96F27-8BB0-84E1-DB9F-FEE44E51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433993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8F8371-D837-41E8-3901-9B61F78B47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563D9B-B06F-F289-5383-89FF25B5E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3428C-6BAC-41B6-1400-37ECDA880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6BB5B-7A5F-6695-8A38-1D18E81DC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8DC47-B2E7-E0D6-B367-3C9FC9AA6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19255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9ED15-BBA4-5CFD-B6C2-4AE217FE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5DF60-A4E1-DF7D-80AA-71764B535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FD15FC-F237-F14A-7DF4-90A338D75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3AAF0-A46D-2B7A-A3F0-08635720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5E8F4-9347-303A-5598-B50D9FFA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051245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9C8DA-1D9A-6666-0FAD-4DB04910E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9C406-2646-525E-ECCB-C4122745E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DEC11-5282-23F4-45E6-13D3C502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E8536-8EA5-6D41-BBC7-1856FCCA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08AB8-9D1C-2CDF-C7A5-41AE3B0C0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9745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23D01-083E-FB55-9D07-6AFC6CDBC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4EC56-8EF3-0E85-080A-1B197FD4F6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F8A5C8-2E8F-33DA-A0A7-B944331352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8D8616-50BA-5F17-AAD8-F25070CE6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D3206E-21D3-09F4-BBAC-B0FB6D243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6D53AC-5A7B-7FBD-303D-697EC0CDB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17621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5CC31-0034-938D-2BD9-BFFFA7D13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89C2B0-7175-64EC-6F3C-8E8A30C9C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82E3C-16E4-9068-0F6E-53506777F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EF116B-0B55-401B-A304-19E0704EDA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4B8444-9088-1D06-5B3C-3994A3E3AD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166A28-5424-D9E9-6BD5-BF8DD0D61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0FA21F-C1D9-4465-B6EB-BDEAD9DF4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556506-E66D-7B06-0515-0C2B2C7ED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80267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754C3-7F8B-7BAE-5A89-70ABF57A9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036831-C38C-45D3-1295-B2BCAF75D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8A6F1F-67FA-6430-9E67-913AD8F78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215A0-C620-C3C1-EBD8-0357EB4E9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802348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C10266-573D-5382-88A6-899DEEF1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F7D410-2E70-8573-9B93-A52318A8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B3192-3CAD-D836-22CD-EF7F7E905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636198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401BA-E1B7-450A-B3E6-23113E82A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56165-9FA1-6A14-0C4C-69E499A99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256291-E428-BE5A-A980-2DAF58A00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91CBC-7AC3-7604-C7A4-5576BD88E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34033-8C32-74A4-8ECD-A763B3D6A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AC9F9-110B-547A-3DE6-B9D309B11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25383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71369-8F61-96F3-91D8-44B93562D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0EB46A-7D12-7D9F-DB04-8C9E1CD7ED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AF4FD-912A-B749-4C82-2694B1BA8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D62B8-301B-F5D2-AC53-29B84B8A9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643A9-3795-D1A3-C46C-6706226ED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33C18B-B7C6-DB1F-9FAA-7DB87657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6538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AE6764-5191-84F7-C59A-3A84C41EA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74EA-2A05-2AE7-782D-63185448E7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D87BC-E1CC-7FC9-BCBB-5BBB38D1F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60A2-A99F-014E-A6EA-98586ABCF3BE}" type="datetimeFigureOut">
              <a:rPr lang="en-RS" smtClean="0"/>
              <a:t>7.11.22.</a:t>
            </a:fld>
            <a:endParaRPr lang="e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216AEB-425A-6495-3735-E7EF4B11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E4D6C1-DB10-6787-B91F-D697165F3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2BB24-9197-9040-967E-51DEE27662FE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63117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E4F78-C7CC-9632-3F69-872BFF813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Целијачна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криза. Интолеранција на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R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A6D13-525D-9293-B5A7-B081729BA0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RS" sz="2800" dirty="0" err="1">
                <a:latin typeface="Arial" panose="020B0604020202020204" pitchFamily="34" charset="0"/>
                <a:cs typeface="Arial" panose="020B0604020202020204" pitchFamily="34" charset="0"/>
              </a:rPr>
              <a:t>доц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. др Александра Стојановић</a:t>
            </a:r>
          </a:p>
          <a:p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Клиничка фармација 3</a:t>
            </a:r>
          </a:p>
          <a:p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8. недеља наставе</a:t>
            </a:r>
            <a:endParaRPr lang="e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969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93604-2150-D05C-8813-D10C4D78D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B3AA0-E5F8-DFDF-C923-09265B711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Међутим, </a:t>
            </a:r>
            <a:r>
              <a:rPr lang="sr-RS" dirty="0" err="1"/>
              <a:t>целијакија</a:t>
            </a:r>
            <a:r>
              <a:rPr lang="sr-RS" dirty="0"/>
              <a:t> може захватити готово све органе, тако да је могуће да се </a:t>
            </a:r>
            <a:r>
              <a:rPr lang="sr-RS" dirty="0" err="1"/>
              <a:t>симтоми</a:t>
            </a:r>
            <a:r>
              <a:rPr lang="sr-RS" dirty="0"/>
              <a:t> </a:t>
            </a:r>
            <a:r>
              <a:rPr lang="sr-RS" dirty="0" err="1"/>
              <a:t>целијакије</a:t>
            </a:r>
            <a:r>
              <a:rPr lang="sr-RS" dirty="0"/>
              <a:t> испољавају и на другим органима осим </a:t>
            </a:r>
            <a:r>
              <a:rPr lang="sr-Cyrl-RS" dirty="0"/>
              <a:t>ГИТ-у</a:t>
            </a:r>
          </a:p>
          <a:p>
            <a:r>
              <a:rPr lang="sr-RS" dirty="0"/>
              <a:t>Због тога је дијагностика </a:t>
            </a:r>
            <a:r>
              <a:rPr lang="sr-RS" dirty="0" err="1"/>
              <a:t>целијакије</a:t>
            </a:r>
            <a:r>
              <a:rPr lang="sr-RS" dirty="0"/>
              <a:t> понекад отежана и дуготрајна</a:t>
            </a:r>
            <a:r>
              <a:rPr lang="sr-Cyrl-RS" dirty="0"/>
              <a:t> -</a:t>
            </a:r>
            <a:r>
              <a:rPr lang="sr-RS" dirty="0"/>
              <a:t>“</a:t>
            </a:r>
            <a:r>
              <a:rPr lang="sr-RS" dirty="0" err="1"/>
              <a:t>камелеонска</a:t>
            </a:r>
            <a:r>
              <a:rPr lang="sr-RS" dirty="0"/>
              <a:t> болест”</a:t>
            </a:r>
            <a:endParaRPr lang="sr-Cyrl-RS" dirty="0"/>
          </a:p>
          <a:p>
            <a:r>
              <a:rPr lang="sr-Cyrl-RS" dirty="0"/>
              <a:t>С</a:t>
            </a:r>
            <a:r>
              <a:rPr lang="sr-RS" dirty="0"/>
              <a:t>ледећи набројани симптоми не морају н</a:t>
            </a:r>
            <a:r>
              <a:rPr lang="sr-Cyrl-RS" dirty="0"/>
              <a:t>у</a:t>
            </a:r>
            <a:r>
              <a:rPr lang="sr-RS" dirty="0"/>
              <a:t>жно да указују на </a:t>
            </a:r>
            <a:r>
              <a:rPr lang="sr-RS" dirty="0" err="1"/>
              <a:t>целијакију</a:t>
            </a:r>
            <a:r>
              <a:rPr lang="sr-RS" dirty="0"/>
              <a:t>, већ могу бити последица и неке друге болести.</a:t>
            </a:r>
            <a:endParaRPr lang="sr-Cyrl-RS" dirty="0"/>
          </a:p>
          <a:p>
            <a:r>
              <a:rPr lang="sr-Cyrl-RS" b="1" dirty="0"/>
              <a:t>А</a:t>
            </a:r>
            <a:r>
              <a:rPr lang="sr-RS" b="1" dirty="0"/>
              <a:t>типични симптоми </a:t>
            </a:r>
            <a:r>
              <a:rPr lang="sr-RS" b="1" dirty="0" err="1"/>
              <a:t>целијакије</a:t>
            </a:r>
            <a:r>
              <a:rPr lang="sr-RS" b="1" dirty="0"/>
              <a:t> могу </a:t>
            </a:r>
            <a:r>
              <a:rPr lang="sr-Cyrl-RS" b="1" dirty="0"/>
              <a:t>бити</a:t>
            </a:r>
            <a:r>
              <a:rPr lang="sr-RS" b="1" dirty="0"/>
              <a:t>:</a:t>
            </a:r>
            <a:endParaRPr lang="en-RS" b="1" dirty="0"/>
          </a:p>
        </p:txBody>
      </p:sp>
    </p:spTree>
    <p:extLst>
      <p:ext uri="{BB962C8B-B14F-4D97-AF65-F5344CB8AC3E}">
        <p14:creationId xmlns:p14="http://schemas.microsoft.com/office/powerpoint/2010/main" val="633593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C3BDE-A6B2-FEF6-78AF-2036487B8A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RS" u="sng" dirty="0"/>
              <a:t>Промене на устима и зубима</a:t>
            </a:r>
            <a:endParaRPr lang="en-US" u="sng" dirty="0"/>
          </a:p>
          <a:p>
            <a:endParaRPr lang="sr-RS" u="sng" dirty="0"/>
          </a:p>
          <a:p>
            <a:r>
              <a:rPr lang="sr-RS" dirty="0"/>
              <a:t>ранице и упала уз црвенило на </a:t>
            </a:r>
            <a:r>
              <a:rPr lang="sr-RS" dirty="0" err="1"/>
              <a:t>слузници</a:t>
            </a:r>
            <a:r>
              <a:rPr lang="sr-RS" dirty="0"/>
              <a:t> усне шупљине или језику</a:t>
            </a:r>
          </a:p>
          <a:p>
            <a:r>
              <a:rPr lang="sr-RS" dirty="0" err="1"/>
              <a:t>афте</a:t>
            </a:r>
            <a:endParaRPr lang="sr-RS" dirty="0"/>
          </a:p>
          <a:p>
            <a:r>
              <a:rPr lang="sr-RS" dirty="0"/>
              <a:t>оштећења зубне глеђи</a:t>
            </a:r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F6D240-582E-9F75-75E4-2F185FC3B1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r-RS" u="sng" dirty="0"/>
              <a:t>Поремећаји крви</a:t>
            </a:r>
            <a:endParaRPr lang="en-US" u="sng" dirty="0"/>
          </a:p>
          <a:p>
            <a:endParaRPr lang="sr-RS" u="sng" dirty="0"/>
          </a:p>
          <a:p>
            <a:r>
              <a:rPr lang="sr-RS" dirty="0"/>
              <a:t>анемија</a:t>
            </a:r>
          </a:p>
          <a:p>
            <a:r>
              <a:rPr lang="sr-RS" dirty="0"/>
              <a:t>модрице или продужено време крварења</a:t>
            </a:r>
          </a:p>
          <a:p>
            <a:r>
              <a:rPr lang="sr-Cyrl-RS" dirty="0"/>
              <a:t>малигна</a:t>
            </a:r>
            <a:r>
              <a:rPr lang="sr-RS" dirty="0"/>
              <a:t> болест белих крвних ћелија (лимфом)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42351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0E6B9-E964-7ADE-C359-AFD09994E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876935"/>
            <a:ext cx="5181600" cy="4351338"/>
          </a:xfrm>
        </p:spPr>
        <p:txBody>
          <a:bodyPr>
            <a:normAutofit fontScale="92500" lnSpcReduction="10000"/>
          </a:bodyPr>
          <a:lstStyle/>
          <a:p>
            <a:r>
              <a:rPr lang="sr-RS" u="sng" dirty="0"/>
              <a:t>Поремећаји раста, развоја и општег здравља</a:t>
            </a:r>
            <a:endParaRPr lang="sr-Cyrl-RS" u="sng" dirty="0"/>
          </a:p>
          <a:p>
            <a:endParaRPr lang="sr-RS" u="sng" dirty="0"/>
          </a:p>
          <a:p>
            <a:r>
              <a:rPr lang="sr-RS" dirty="0"/>
              <a:t>мршавост</a:t>
            </a:r>
          </a:p>
          <a:p>
            <a:r>
              <a:rPr lang="sr-RS" dirty="0"/>
              <a:t>низак раст и успорено напредовање код деце</a:t>
            </a:r>
          </a:p>
          <a:p>
            <a:r>
              <a:rPr lang="sr-RS" dirty="0" err="1"/>
              <a:t>закаснели</a:t>
            </a:r>
            <a:r>
              <a:rPr lang="sr-RS" dirty="0"/>
              <a:t> пубертет</a:t>
            </a:r>
          </a:p>
          <a:p>
            <a:r>
              <a:rPr lang="sr-RS" dirty="0"/>
              <a:t>умор, општа слабост, недостатак концентрације</a:t>
            </a:r>
          </a:p>
          <a:p>
            <a:r>
              <a:rPr lang="sr-RS" dirty="0"/>
              <a:t>честе промене расположења</a:t>
            </a:r>
            <a:endParaRPr lang="en-RS" dirty="0"/>
          </a:p>
          <a:p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F035C-6BD4-371D-0D09-7DC4C1B00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876935"/>
            <a:ext cx="5181600" cy="4351338"/>
          </a:xfrm>
        </p:spPr>
        <p:txBody>
          <a:bodyPr>
            <a:normAutofit fontScale="92500" lnSpcReduction="10000"/>
          </a:bodyPr>
          <a:lstStyle/>
          <a:p>
            <a:r>
              <a:rPr lang="sr-RS" u="sng" dirty="0"/>
              <a:t>Промене на кожи, коси и ноктима</a:t>
            </a:r>
            <a:endParaRPr lang="sr-Cyrl-RS" u="sng" dirty="0"/>
          </a:p>
          <a:p>
            <a:endParaRPr lang="sr-RS" u="sng" dirty="0"/>
          </a:p>
          <a:p>
            <a:r>
              <a:rPr lang="sr-RS" dirty="0"/>
              <a:t>власи косе су танке и ломљиве</a:t>
            </a:r>
          </a:p>
          <a:p>
            <a:r>
              <a:rPr lang="sr-RS" dirty="0"/>
              <a:t>губитак косе</a:t>
            </a:r>
          </a:p>
          <a:p>
            <a:r>
              <a:rPr lang="sr-RS" dirty="0"/>
              <a:t>ломљиви нокти</a:t>
            </a:r>
          </a:p>
          <a:p>
            <a:r>
              <a:rPr lang="sr-RS" dirty="0"/>
              <a:t>сува кожа</a:t>
            </a:r>
          </a:p>
          <a:p>
            <a:r>
              <a:rPr lang="en-GB" sz="28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Dermatitis herpetiformis</a:t>
            </a:r>
            <a:r>
              <a:rPr lang="sr-RS" dirty="0"/>
              <a:t> или </a:t>
            </a:r>
            <a:r>
              <a:rPr lang="sr-RS" dirty="0" err="1"/>
              <a:t>Духрингова</a:t>
            </a:r>
            <a:r>
              <a:rPr lang="sr-RS" dirty="0"/>
              <a:t> болест-свраб,</a:t>
            </a:r>
            <a:r>
              <a:rPr lang="sr-Cyrl-RS" dirty="0"/>
              <a:t> </a:t>
            </a:r>
            <a:r>
              <a:rPr lang="sr-RS" dirty="0"/>
              <a:t>осип,</a:t>
            </a:r>
            <a:r>
              <a:rPr lang="sr-Cyrl-RS" dirty="0"/>
              <a:t> </a:t>
            </a:r>
            <a:r>
              <a:rPr lang="sr-RS" dirty="0"/>
              <a:t>ране и </a:t>
            </a:r>
            <a:r>
              <a:rPr lang="sr-RS" dirty="0" err="1"/>
              <a:t>депигментација</a:t>
            </a:r>
            <a:r>
              <a:rPr lang="sr-RS" dirty="0"/>
              <a:t> коже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94045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8FC6AC-4149-54B4-1CE6-F2AD69264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6300" y="100266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Утицај на јетру, панкреас и слезину</a:t>
            </a:r>
            <a:endParaRPr lang="sr-Cyrl-RS" u="sng" dirty="0"/>
          </a:p>
          <a:p>
            <a:endParaRPr lang="sr-Cyrl-RS" u="sng" dirty="0"/>
          </a:p>
          <a:p>
            <a:r>
              <a:rPr lang="sr-RS" dirty="0"/>
              <a:t>повишене вредности јетрених ензима</a:t>
            </a:r>
          </a:p>
          <a:p>
            <a:r>
              <a:rPr lang="sr-RS" dirty="0"/>
              <a:t>таложења </a:t>
            </a:r>
            <a:r>
              <a:rPr lang="sr-Cyrl-RS" dirty="0"/>
              <a:t>липида</a:t>
            </a:r>
            <a:r>
              <a:rPr lang="sr-RS" dirty="0"/>
              <a:t> и упала јетре</a:t>
            </a:r>
          </a:p>
          <a:p>
            <a:r>
              <a:rPr lang="sr-RS" dirty="0" err="1"/>
              <a:t>аутоимуни</a:t>
            </a:r>
            <a:r>
              <a:rPr lang="sr-RS" dirty="0"/>
              <a:t> хепатитис и </a:t>
            </a:r>
            <a:r>
              <a:rPr lang="sr-RS" dirty="0" err="1"/>
              <a:t>аутоимуне</a:t>
            </a:r>
            <a:r>
              <a:rPr lang="sr-RS" dirty="0"/>
              <a:t> болести жучи</a:t>
            </a:r>
          </a:p>
          <a:p>
            <a:r>
              <a:rPr lang="sr-RS" dirty="0"/>
              <a:t>поремећај рада панкреаса- поремећај лучења инсулина</a:t>
            </a:r>
          </a:p>
          <a:p>
            <a:r>
              <a:rPr lang="sr-RS" dirty="0"/>
              <a:t>поремећај рада слез</a:t>
            </a:r>
            <a:r>
              <a:rPr lang="sr-Cyrl-RS" dirty="0"/>
              <a:t>и</a:t>
            </a:r>
            <a:r>
              <a:rPr lang="sr-RS" dirty="0"/>
              <a:t>не (</a:t>
            </a:r>
            <a:r>
              <a:rPr lang="sr-RS" dirty="0" err="1"/>
              <a:t>хипоспленизам</a:t>
            </a:r>
            <a:r>
              <a:rPr lang="sr-RS" dirty="0"/>
              <a:t>)</a:t>
            </a:r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10155A-EC15-2D88-7274-003DA0FDFD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00266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Утицај на кардио-васкуларни систем</a:t>
            </a:r>
            <a:endParaRPr lang="sr-Cyrl-RS" u="sng" dirty="0"/>
          </a:p>
          <a:p>
            <a:pPr marL="0" indent="0">
              <a:buNone/>
            </a:pPr>
            <a:r>
              <a:rPr lang="sr-Cyrl-RS" u="sng" dirty="0"/>
              <a:t>    </a:t>
            </a:r>
          </a:p>
          <a:p>
            <a:r>
              <a:rPr lang="sr-RS" dirty="0"/>
              <a:t>оштећење срчаног мишића</a:t>
            </a:r>
            <a:endParaRPr lang="en-RS" dirty="0"/>
          </a:p>
          <a:p>
            <a:r>
              <a:rPr lang="sr-RS" dirty="0"/>
              <a:t>Поремећаји рада плућа</a:t>
            </a:r>
          </a:p>
          <a:p>
            <a:r>
              <a:rPr lang="sr-RS" dirty="0"/>
              <a:t>хронична плућна болест (</a:t>
            </a:r>
            <a:r>
              <a:rPr lang="sr-RS" dirty="0" err="1"/>
              <a:t>пнеумонитис</a:t>
            </a:r>
            <a:r>
              <a:rPr lang="sr-RS" dirty="0"/>
              <a:t> или </a:t>
            </a:r>
            <a:r>
              <a:rPr lang="sr-RS" dirty="0" err="1"/>
              <a:t>алевеолитис</a:t>
            </a:r>
            <a:r>
              <a:rPr lang="sr-RS" dirty="0"/>
              <a:t>)</a:t>
            </a:r>
          </a:p>
          <a:p>
            <a:r>
              <a:rPr lang="sr-RS" dirty="0"/>
              <a:t>честе инфекције </a:t>
            </a:r>
            <a:r>
              <a:rPr lang="sr-Cyrl-RS" dirty="0"/>
              <a:t>дисајних</a:t>
            </a:r>
            <a:r>
              <a:rPr lang="sr-RS" dirty="0"/>
              <a:t> путева код деце</a:t>
            </a:r>
          </a:p>
          <a:p>
            <a:endParaRPr lang="en-RS" dirty="0"/>
          </a:p>
          <a:p>
            <a:endParaRPr lang="en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2610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C93DD-651E-BEE8-6AC6-C7DE278C4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79692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Поремећаји рада бубрега</a:t>
            </a:r>
            <a:endParaRPr lang="sr-Cyrl-RS" u="sng" dirty="0"/>
          </a:p>
          <a:p>
            <a:endParaRPr lang="sr-RS" u="sng" dirty="0"/>
          </a:p>
          <a:p>
            <a:r>
              <a:rPr lang="sr-RS" dirty="0"/>
              <a:t>беланчевине или крв у урину</a:t>
            </a:r>
          </a:p>
          <a:p>
            <a:r>
              <a:rPr lang="sr-RS" dirty="0"/>
              <a:t>упале бубрега</a:t>
            </a:r>
          </a:p>
          <a:p>
            <a:r>
              <a:rPr lang="sr-RS" dirty="0"/>
              <a:t>посебан облик бубрежне болести тзв. </a:t>
            </a:r>
            <a:r>
              <a:rPr lang="sr-RS" dirty="0" err="1"/>
              <a:t>ИгА</a:t>
            </a:r>
            <a:r>
              <a:rPr lang="sr-RS" dirty="0"/>
              <a:t> </a:t>
            </a:r>
            <a:r>
              <a:rPr lang="sr-RS" dirty="0" err="1"/>
              <a:t>нефропатија</a:t>
            </a:r>
            <a:endParaRPr lang="sr-RS" dirty="0"/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EFF91-43F2-5F3F-848F-14354F706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07432" y="79692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Поремећаји мишићно-коштаног система</a:t>
            </a:r>
            <a:endParaRPr lang="sr-Cyrl-RS" u="sng" dirty="0"/>
          </a:p>
          <a:p>
            <a:endParaRPr lang="sr-RS" u="sng" dirty="0"/>
          </a:p>
          <a:p>
            <a:r>
              <a:rPr lang="sr-Cyrl-RS" dirty="0"/>
              <a:t>оток</a:t>
            </a:r>
            <a:r>
              <a:rPr lang="sr-RS" dirty="0"/>
              <a:t> ног</a:t>
            </a:r>
            <a:r>
              <a:rPr lang="sr-Cyrl-RS" dirty="0"/>
              <a:t>у</a:t>
            </a:r>
            <a:endParaRPr lang="sr-RS" dirty="0"/>
          </a:p>
          <a:p>
            <a:r>
              <a:rPr lang="sr-RS" dirty="0"/>
              <a:t>грчеви у мишићима и бол (</a:t>
            </a:r>
            <a:r>
              <a:rPr lang="sr-RS" dirty="0" err="1"/>
              <a:t>миалгија</a:t>
            </a:r>
            <a:r>
              <a:rPr lang="sr-RS" dirty="0"/>
              <a:t>)</a:t>
            </a:r>
          </a:p>
          <a:p>
            <a:r>
              <a:rPr lang="sr-RS" dirty="0"/>
              <a:t>мишићна слабост и смањен тонус мишића</a:t>
            </a:r>
          </a:p>
          <a:p>
            <a:r>
              <a:rPr lang="sr-RS" dirty="0"/>
              <a:t>упала зглобова</a:t>
            </a:r>
          </a:p>
          <a:p>
            <a:r>
              <a:rPr lang="sr-RS" dirty="0" err="1"/>
              <a:t>остеопороза</a:t>
            </a:r>
            <a:r>
              <a:rPr lang="sr-RS" dirty="0"/>
              <a:t> и </a:t>
            </a:r>
            <a:r>
              <a:rPr lang="sr-RS" dirty="0" err="1"/>
              <a:t>остеопенија</a:t>
            </a:r>
            <a:endParaRPr lang="sr-RS" dirty="0"/>
          </a:p>
          <a:p>
            <a:r>
              <a:rPr lang="sr-RS" dirty="0"/>
              <a:t>промене у пропорцијама лица</a:t>
            </a:r>
            <a:endParaRPr lang="en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824415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9CE7EF-C890-BF15-EF7F-76EADA14DE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854075"/>
            <a:ext cx="5181600" cy="4351338"/>
          </a:xfrm>
        </p:spPr>
        <p:txBody>
          <a:bodyPr>
            <a:normAutofit/>
          </a:bodyPr>
          <a:lstStyle/>
          <a:p>
            <a:r>
              <a:rPr lang="sr-RS" u="sng" dirty="0"/>
              <a:t>Неуролошки проблеми</a:t>
            </a:r>
            <a:endParaRPr lang="sr-Cyrl-RS" u="sng" dirty="0"/>
          </a:p>
          <a:p>
            <a:endParaRPr lang="sr-RS" u="sng" dirty="0"/>
          </a:p>
          <a:p>
            <a:r>
              <a:rPr lang="sr-RS" dirty="0"/>
              <a:t>главобоља</a:t>
            </a:r>
          </a:p>
          <a:p>
            <a:r>
              <a:rPr lang="sr-RS" dirty="0"/>
              <a:t>честе промене расположења,</a:t>
            </a:r>
            <a:r>
              <a:rPr lang="sr-Cyrl-RS" dirty="0"/>
              <a:t> </a:t>
            </a:r>
            <a:r>
              <a:rPr lang="sr-RS" dirty="0"/>
              <a:t>раздражљивост</a:t>
            </a:r>
          </a:p>
          <a:p>
            <a:r>
              <a:rPr lang="sr-RS" dirty="0" err="1"/>
              <a:t>хиперактивност</a:t>
            </a:r>
            <a:r>
              <a:rPr lang="sr-RS" dirty="0"/>
              <a:t>, проблеми с</a:t>
            </a:r>
            <a:r>
              <a:rPr lang="sr-Cyrl-RS" dirty="0"/>
              <a:t>а</a:t>
            </a:r>
            <a:r>
              <a:rPr lang="sr-RS" dirty="0"/>
              <a:t> концентрацијом</a:t>
            </a:r>
          </a:p>
          <a:p>
            <a:r>
              <a:rPr lang="sr-RS" dirty="0"/>
              <a:t>умор, депресија</a:t>
            </a:r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C73B64-6AD1-71AE-B4E7-3123F4501F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8862" y="854075"/>
            <a:ext cx="5181600" cy="4351338"/>
          </a:xfrm>
        </p:spPr>
        <p:txBody>
          <a:bodyPr>
            <a:normAutofit/>
          </a:bodyPr>
          <a:lstStyle/>
          <a:p>
            <a:r>
              <a:rPr lang="sr-Cyrl-RS" u="sng" dirty="0"/>
              <a:t>П</a:t>
            </a:r>
            <a:r>
              <a:rPr lang="sr-RS" u="sng" dirty="0"/>
              <a:t>оремећаји </a:t>
            </a:r>
            <a:r>
              <a:rPr lang="sr-Cyrl-RS" u="sng" dirty="0"/>
              <a:t>осећаја</a:t>
            </a:r>
            <a:r>
              <a:rPr lang="sr-RS" u="sng" dirty="0"/>
              <a:t> и равнотеже (неуропатија)</a:t>
            </a:r>
          </a:p>
          <a:p>
            <a:endParaRPr lang="sr-RS" dirty="0"/>
          </a:p>
          <a:p>
            <a:r>
              <a:rPr lang="sr-RS" dirty="0" err="1"/>
              <a:t>атаксија</a:t>
            </a:r>
            <a:endParaRPr lang="sr-RS" dirty="0"/>
          </a:p>
          <a:p>
            <a:r>
              <a:rPr lang="sr-RS" dirty="0"/>
              <a:t>успорене менталне функције (деменција)</a:t>
            </a:r>
          </a:p>
          <a:p>
            <a:r>
              <a:rPr lang="sr-RS" dirty="0"/>
              <a:t>епилепсија (повезана са </a:t>
            </a:r>
            <a:r>
              <a:rPr lang="sr-RS" dirty="0" err="1"/>
              <a:t>калцификацијама</a:t>
            </a:r>
            <a:r>
              <a:rPr lang="sr-RS" dirty="0"/>
              <a:t>)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77766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53D7D-F2A1-B825-5F73-6B49051FBF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4871" y="89979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Утицај на репродуктивни систем</a:t>
            </a:r>
            <a:endParaRPr lang="sr-Cyrl-RS" u="sng" dirty="0"/>
          </a:p>
          <a:p>
            <a:endParaRPr lang="sr-RS" u="sng" dirty="0"/>
          </a:p>
          <a:p>
            <a:r>
              <a:rPr lang="sr-Cyrl-RS" dirty="0" err="1"/>
              <a:t>инфертилитет</a:t>
            </a:r>
            <a:endParaRPr lang="sr-RS" dirty="0"/>
          </a:p>
          <a:p>
            <a:r>
              <a:rPr lang="sr-RS" dirty="0"/>
              <a:t>тешкоће са зачећем</a:t>
            </a:r>
          </a:p>
          <a:p>
            <a:r>
              <a:rPr lang="sr-RS" dirty="0"/>
              <a:t>побачаји</a:t>
            </a:r>
          </a:p>
          <a:p>
            <a:r>
              <a:rPr lang="sr-RS" dirty="0"/>
              <a:t>мала тежина новорођенчета код мајки са </a:t>
            </a:r>
            <a:r>
              <a:rPr lang="sr-RS" dirty="0" err="1"/>
              <a:t>целијакијом</a:t>
            </a:r>
            <a:endParaRPr lang="sr-RS" dirty="0"/>
          </a:p>
          <a:p>
            <a:r>
              <a:rPr lang="sr-RS" dirty="0"/>
              <a:t>погоршање након порођаја код младих жена с непрепознатом и </a:t>
            </a:r>
            <a:r>
              <a:rPr lang="sr-RS" dirty="0" err="1"/>
              <a:t>нелеченом</a:t>
            </a:r>
            <a:r>
              <a:rPr lang="sr-RS" dirty="0"/>
              <a:t> </a:t>
            </a:r>
            <a:r>
              <a:rPr lang="sr-RS" dirty="0" err="1"/>
              <a:t>целијакијом</a:t>
            </a:r>
            <a:r>
              <a:rPr lang="sr-RS" dirty="0"/>
              <a:t>- отоци ногу, </a:t>
            </a:r>
            <a:r>
              <a:rPr lang="sr-Cyrl-RS" dirty="0"/>
              <a:t>дијареја</a:t>
            </a:r>
            <a:r>
              <a:rPr lang="sr-RS" dirty="0"/>
              <a:t>, губитак телесне масе</a:t>
            </a:r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0A907-D2C8-12E6-EF9D-C04FF6CF3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5531" y="89979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sr-RS" u="sng" dirty="0"/>
              <a:t>Удружене болести</a:t>
            </a:r>
            <a:endParaRPr lang="sr-Cyrl-RS" u="sng" dirty="0"/>
          </a:p>
          <a:p>
            <a:endParaRPr lang="sr-RS" u="sng" dirty="0"/>
          </a:p>
          <a:p>
            <a:r>
              <a:rPr lang="sr-Cyrl-RS" dirty="0"/>
              <a:t>дијабетес </a:t>
            </a:r>
            <a:r>
              <a:rPr lang="sr-Cyrl-RS" dirty="0" err="1"/>
              <a:t>мелитус</a:t>
            </a:r>
            <a:r>
              <a:rPr lang="sr-Cyrl-RS" dirty="0"/>
              <a:t> тип </a:t>
            </a:r>
            <a:r>
              <a:rPr lang="sr-RS" dirty="0"/>
              <a:t>1</a:t>
            </a:r>
          </a:p>
          <a:p>
            <a:r>
              <a:rPr lang="sr-RS" dirty="0"/>
              <a:t>болести штитне жлезде</a:t>
            </a:r>
            <a:endParaRPr lang="sr-Cyrl-RS" dirty="0"/>
          </a:p>
          <a:p>
            <a:r>
              <a:rPr lang="sr-Cyrl-RS" dirty="0"/>
              <a:t>друге </a:t>
            </a:r>
            <a:r>
              <a:rPr lang="sr-Cyrl-RS" dirty="0" err="1"/>
              <a:t>аутоимуне</a:t>
            </a:r>
            <a:r>
              <a:rPr lang="sr-Cyrl-RS" dirty="0"/>
              <a:t> болести</a:t>
            </a:r>
            <a:endParaRPr lang="sr-RS" dirty="0"/>
          </a:p>
          <a:p>
            <a:r>
              <a:rPr lang="sr-RS" dirty="0"/>
              <a:t>селективни дефицит </a:t>
            </a:r>
            <a:r>
              <a:rPr lang="sr-RS" dirty="0" err="1"/>
              <a:t>ИгА</a:t>
            </a:r>
            <a:endParaRPr lang="sr-RS" dirty="0"/>
          </a:p>
          <a:p>
            <a:r>
              <a:rPr lang="sr-Cyrl-RS" dirty="0" err="1"/>
              <a:t>Даунов</a:t>
            </a:r>
            <a:r>
              <a:rPr lang="sr-Cyrl-RS" dirty="0"/>
              <a:t> синдром</a:t>
            </a:r>
            <a:r>
              <a:rPr lang="sr-RS" dirty="0"/>
              <a:t> синдром</a:t>
            </a:r>
          </a:p>
          <a:p>
            <a:r>
              <a:rPr lang="sr-RS" dirty="0"/>
              <a:t>Т</a:t>
            </a:r>
            <a:r>
              <a:rPr lang="sr-Cyrl-RS" dirty="0"/>
              <a:t>а</a:t>
            </a:r>
            <a:r>
              <a:rPr lang="sr-RS" dirty="0"/>
              <a:t>рнеров синдром</a:t>
            </a:r>
          </a:p>
          <a:p>
            <a:r>
              <a:rPr lang="sr-Cyrl-RS" dirty="0" err="1"/>
              <a:t>Вилијамсов</a:t>
            </a:r>
            <a:r>
              <a:rPr lang="sr-RS" dirty="0"/>
              <a:t> синдром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338463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B4EC9-0306-A2D5-47E5-6B44DDD11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Целијачна</a:t>
            </a:r>
            <a:r>
              <a:rPr lang="sr-Cyrl-RS" dirty="0"/>
              <a:t> криза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A6B17-E549-338B-3F8B-248DE86D9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Представља значајно погоршање симптома и општег с</a:t>
            </a:r>
            <a:r>
              <a:rPr lang="sr-Cyrl-RS" dirty="0"/>
              <a:t>т</a:t>
            </a:r>
            <a:r>
              <a:rPr lang="sr-RS" dirty="0"/>
              <a:t>ања</a:t>
            </a:r>
            <a:r>
              <a:rPr lang="sr-Cyrl-RS" dirty="0"/>
              <a:t>,</a:t>
            </a:r>
            <a:r>
              <a:rPr lang="sr-RS" dirty="0"/>
              <a:t> које може угрозити живот. </a:t>
            </a:r>
            <a:endParaRPr lang="en-US" dirty="0"/>
          </a:p>
          <a:p>
            <a:r>
              <a:rPr lang="sr-RS" dirty="0"/>
              <a:t>Може имати два облика</a:t>
            </a:r>
            <a:endParaRPr lang="en-US" dirty="0"/>
          </a:p>
          <a:p>
            <a:pPr lvl="1"/>
            <a:r>
              <a:rPr lang="sr-RS" dirty="0"/>
              <a:t>У првом, доминантан симптом </a:t>
            </a:r>
            <a:r>
              <a:rPr lang="sr-RS" b="1" dirty="0"/>
              <a:t>је јак бол у стомаку, надутост и опште лоше стање</a:t>
            </a:r>
            <a:r>
              <a:rPr lang="sr-Cyrl-RS" dirty="0"/>
              <a:t>: </a:t>
            </a:r>
            <a:r>
              <a:rPr lang="sr-RS" u="sng" dirty="0"/>
              <a:t>оболели обично погрешно упућује на хируршко лечење. </a:t>
            </a:r>
            <a:endParaRPr lang="en-US" u="sng" dirty="0"/>
          </a:p>
          <a:p>
            <a:pPr lvl="1"/>
            <a:r>
              <a:rPr lang="sr-RS" dirty="0"/>
              <a:t>За други облик </a:t>
            </a:r>
            <a:r>
              <a:rPr lang="sr-RS" dirty="0" err="1"/>
              <a:t>целијачне</a:t>
            </a:r>
            <a:r>
              <a:rPr lang="sr-RS" dirty="0"/>
              <a:t> кризе карактеристичан је </a:t>
            </a:r>
            <a:r>
              <a:rPr lang="sr-RS" b="1" dirty="0"/>
              <a:t>тежак поремећај електролита услед јаких </a:t>
            </a:r>
            <a:r>
              <a:rPr lang="sr-Cyrl-RS" b="1" dirty="0"/>
              <a:t>дијареја</a:t>
            </a:r>
            <a:r>
              <a:rPr lang="sr-RS" b="1" dirty="0"/>
              <a:t>/повраћања, значајан губитак телесне тежине и </a:t>
            </a:r>
            <a:r>
              <a:rPr lang="sr-RS" b="1" dirty="0" err="1"/>
              <a:t>хипопротеински</a:t>
            </a:r>
            <a:r>
              <a:rPr lang="sr-RS" b="1" dirty="0"/>
              <a:t> </a:t>
            </a:r>
            <a:r>
              <a:rPr lang="sr-RS" b="1" dirty="0" err="1"/>
              <a:t>едеми</a:t>
            </a:r>
            <a:r>
              <a:rPr lang="sr-RS" b="1" dirty="0"/>
              <a:t> (отоци)</a:t>
            </a:r>
            <a:r>
              <a:rPr lang="sr-Cyrl-RS" b="1" dirty="0"/>
              <a:t>: </a:t>
            </a:r>
            <a:r>
              <a:rPr lang="sr-RS" u="sng" dirty="0"/>
              <a:t>неопходно болничко лечење.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439827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C23F0-F306-A60E-0F54-8EE1D7013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Dermatitis herpetiformis</a:t>
            </a:r>
            <a:br>
              <a:rPr lang="en-GB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RS" sz="3600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sr-RS" sz="3600" dirty="0" err="1">
                <a:latin typeface="Arial" panose="020B0604020202020204" pitchFamily="34" charset="0"/>
                <a:cs typeface="Arial" panose="020B0604020202020204" pitchFamily="34" charset="0"/>
              </a:rPr>
              <a:t>Духрингова</a:t>
            </a:r>
            <a:r>
              <a:rPr lang="sr-RS" sz="3600" dirty="0">
                <a:latin typeface="Arial" panose="020B0604020202020204" pitchFamily="34" charset="0"/>
                <a:cs typeface="Arial" panose="020B0604020202020204" pitchFamily="34" charset="0"/>
              </a:rPr>
              <a:t> болест</a:t>
            </a:r>
            <a:endParaRPr lang="en-R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9D011-06C5-ADDB-F372-A606E31DF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20" y="1690688"/>
            <a:ext cx="7197090" cy="5167312"/>
          </a:xfrm>
        </p:spPr>
        <p:txBody>
          <a:bodyPr>
            <a:normAutofit fontScale="92500" lnSpcReduction="10000"/>
          </a:bodyPr>
          <a:lstStyle/>
          <a:p>
            <a:r>
              <a:rPr lang="sr-RS" dirty="0"/>
              <a:t>Кожна манифестација </a:t>
            </a:r>
            <a:r>
              <a:rPr lang="sr-RS" dirty="0" err="1"/>
              <a:t>целијакије</a:t>
            </a:r>
            <a:r>
              <a:rPr lang="sr-RS" dirty="0"/>
              <a:t> за коју су карактеристични пликови испуњени течношћу који се појављују симетрично, најчешће на оба колена, </a:t>
            </a:r>
            <a:r>
              <a:rPr lang="sr-Cyrl-RS" dirty="0"/>
              <a:t>на </a:t>
            </a:r>
            <a:r>
              <a:rPr lang="sr-RS" dirty="0"/>
              <a:t>лактовима,</a:t>
            </a:r>
            <a:r>
              <a:rPr lang="en-US" dirty="0"/>
              <a:t> </a:t>
            </a:r>
            <a:r>
              <a:rPr lang="sr-Cyrl-RS" dirty="0"/>
              <a:t>потколеницама, натколеницама</a:t>
            </a:r>
          </a:p>
          <a:p>
            <a:r>
              <a:rPr lang="sr-RS" dirty="0"/>
              <a:t>Прати их изражен свраб, пуцањ</a:t>
            </a:r>
            <a:r>
              <a:rPr lang="sr-Cyrl-RS" dirty="0"/>
              <a:t>е</a:t>
            </a:r>
            <a:r>
              <a:rPr lang="sr-RS" dirty="0"/>
              <a:t> пликова који зарастају без ожиљка, </a:t>
            </a:r>
            <a:r>
              <a:rPr lang="sr-Cyrl-RS" dirty="0"/>
              <a:t>уз појављивање нових</a:t>
            </a:r>
          </a:p>
          <a:p>
            <a:r>
              <a:rPr lang="sr-RS" dirty="0"/>
              <a:t>Ово стање коже повезано је са </a:t>
            </a:r>
            <a:r>
              <a:rPr lang="sr-RS" dirty="0" err="1"/>
              <a:t>неподношењем</a:t>
            </a:r>
            <a:r>
              <a:rPr lang="sr-RS" dirty="0"/>
              <a:t> </a:t>
            </a:r>
            <a:r>
              <a:rPr lang="sr-RS" dirty="0" err="1"/>
              <a:t>глутена</a:t>
            </a:r>
            <a:r>
              <a:rPr lang="sr-RS" dirty="0"/>
              <a:t> иако само око 10% оболелих од </a:t>
            </a:r>
            <a:r>
              <a:rPr lang="en-GB" sz="28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Dermatitis herpetiformis </a:t>
            </a:r>
            <a:r>
              <a:rPr lang="sr-RS" dirty="0"/>
              <a:t>има и </a:t>
            </a:r>
            <a:r>
              <a:rPr lang="sr-Cyrl-RS" dirty="0"/>
              <a:t>ГИТ</a:t>
            </a:r>
            <a:r>
              <a:rPr lang="sr-RS" dirty="0"/>
              <a:t> симптоме који указују на </a:t>
            </a:r>
            <a:r>
              <a:rPr lang="sr-RS" dirty="0" err="1"/>
              <a:t>целијакију</a:t>
            </a:r>
            <a:endParaRPr lang="sr-Cyrl-RS" dirty="0"/>
          </a:p>
          <a:p>
            <a:r>
              <a:rPr lang="sr-Cyrl-RS" u="sng" dirty="0" err="1"/>
              <a:t>Дапсон</a:t>
            </a:r>
            <a:r>
              <a:rPr lang="sr-Cyrl-RS" u="sng" dirty="0"/>
              <a:t>, кортикостероиди</a:t>
            </a:r>
          </a:p>
          <a:p>
            <a:r>
              <a:rPr lang="sr-Cyrl-RS" dirty="0"/>
              <a:t>Да</a:t>
            </a:r>
            <a:r>
              <a:rPr lang="sr-RS" dirty="0"/>
              <a:t> би дошло до њиховог потпуног повлачења потребно је спровођење </a:t>
            </a:r>
            <a:r>
              <a:rPr lang="sr-RS" dirty="0" err="1"/>
              <a:t>безглутенске</a:t>
            </a:r>
            <a:r>
              <a:rPr lang="sr-RS" dirty="0"/>
              <a:t> дијете.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618411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5A567-98B5-0FC7-F625-9A4AF6967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Сува кожа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D82EC-A241-BAF1-1139-F3605EFF6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бог недостатка гвожђа и витамина може се јавити сува кожа и могу се погоршати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атопијска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стања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dirty="0" err="1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топијски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екцем није повезан са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целијакијом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и неће се повући увођењем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безглутенске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исхране.</a:t>
            </a:r>
            <a:endParaRPr lang="en-R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03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8927B-847C-4D79-3B3E-0439ED3A4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Целијакија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22261-EAF5-4722-59C5-F296ED35E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 err="1"/>
              <a:t>Целијачна</a:t>
            </a:r>
            <a:r>
              <a:rPr lang="sr-RS" dirty="0"/>
              <a:t> болест (ЦБ) је 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системско,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аутоимуно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обољење </a:t>
            </a:r>
            <a:endParaRPr lang="sr-Cyrl-RS" dirty="0"/>
          </a:p>
          <a:p>
            <a:r>
              <a:rPr lang="sr-RS" dirty="0"/>
              <a:t>Код генетски предиспонираних особа, имуни систем</a:t>
            </a:r>
            <a:r>
              <a:rPr lang="sr-Cyrl-RS" dirty="0"/>
              <a:t> </a:t>
            </a:r>
            <a:r>
              <a:rPr lang="sr-RS" dirty="0"/>
              <a:t>реагуј</a:t>
            </a:r>
            <a:r>
              <a:rPr lang="sr-Cyrl-RS" dirty="0"/>
              <a:t>е</a:t>
            </a:r>
            <a:r>
              <a:rPr lang="sr-RS" dirty="0"/>
              <a:t> на уне</a:t>
            </a:r>
            <a:r>
              <a:rPr lang="sr-Cyrl-RS" dirty="0"/>
              <a:t>ти</a:t>
            </a:r>
            <a:r>
              <a:rPr lang="sr-RS" dirty="0"/>
              <a:t> </a:t>
            </a:r>
            <a:r>
              <a:rPr lang="sr-RS" dirty="0" err="1"/>
              <a:t>глутен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24650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69FF4-F727-1E88-7E5D-E9CB94F61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Симптоми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19911-D840-2975-D799-9BAB2783D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sr-Cyrl-RS" dirty="0"/>
              <a:t>Чак 295 симптома може указати на </a:t>
            </a:r>
            <a:r>
              <a:rPr lang="sr-Cyrl-RS" dirty="0" err="1"/>
              <a:t>целијакију</a:t>
            </a:r>
            <a:r>
              <a:rPr lang="sr-Cyrl-RS" dirty="0"/>
              <a:t>!</a:t>
            </a:r>
          </a:p>
          <a:p>
            <a:r>
              <a:rPr lang="sr-Cyrl-RS" dirty="0"/>
              <a:t>Главни симптоми који су карактеристични за </a:t>
            </a:r>
            <a:r>
              <a:rPr lang="sr-Cyrl-RS" dirty="0" err="1"/>
              <a:t>целијакију</a:t>
            </a:r>
            <a:r>
              <a:rPr lang="sr-Cyrl-RS" dirty="0"/>
              <a:t> и који помажу приликом успостављања анамнезе су:  </a:t>
            </a:r>
          </a:p>
          <a:p>
            <a:endParaRPr lang="sr-Cyrl-RS" dirty="0"/>
          </a:p>
          <a:p>
            <a:r>
              <a:rPr lang="sr-Cyrl-RS" dirty="0"/>
              <a:t>Пробавне сметње – гасови, дијареја, надутост, мучнина са повраћањем, болови у стомаку, крварење, затвор (најчешћи код деце оболеле од  </a:t>
            </a:r>
            <a:r>
              <a:rPr lang="sr-Cyrl-RS" dirty="0" err="1"/>
              <a:t>целијакије</a:t>
            </a:r>
            <a:r>
              <a:rPr lang="sr-Cyrl-RS" dirty="0"/>
              <a:t>).</a:t>
            </a:r>
          </a:p>
          <a:p>
            <a:r>
              <a:rPr lang="sr-Cyrl-RS" dirty="0"/>
              <a:t>Дерматитис, осипи, црвенило коже, нарочито </a:t>
            </a:r>
            <a:r>
              <a:rPr lang="sr-Cyrl-RS" dirty="0" err="1"/>
              <a:t>Кератосис</a:t>
            </a:r>
            <a:r>
              <a:rPr lang="sr-Cyrl-RS" dirty="0"/>
              <a:t> </a:t>
            </a:r>
            <a:r>
              <a:rPr lang="sr-Cyrl-RS" dirty="0" err="1"/>
              <a:t>пиларис</a:t>
            </a:r>
            <a:r>
              <a:rPr lang="sr-Cyrl-RS" dirty="0"/>
              <a:t> или у народу позната као ћурећа кожа, која се јавља на пределима задњег дела руку, као знак недостатка масних киселина и витамина А.</a:t>
            </a:r>
          </a:p>
          <a:p>
            <a:r>
              <a:rPr lang="sr-Cyrl-RS" dirty="0"/>
              <a:t>Умор, малаксалост, низак крвни притисак, исцрпљеност.</a:t>
            </a:r>
          </a:p>
          <a:p>
            <a:r>
              <a:rPr lang="sr-Cyrl-RS" dirty="0"/>
              <a:t>Друге дијагнозе </a:t>
            </a:r>
            <a:r>
              <a:rPr lang="sr-Cyrl-RS" dirty="0" err="1"/>
              <a:t>аутоимуних</a:t>
            </a:r>
            <a:r>
              <a:rPr lang="sr-Cyrl-RS" dirty="0"/>
              <a:t> болести (</a:t>
            </a:r>
            <a:r>
              <a:rPr lang="sr-Cyrl-RS" dirty="0" err="1"/>
              <a:t>лупус</a:t>
            </a:r>
            <a:r>
              <a:rPr lang="sr-Cyrl-RS" dirty="0"/>
              <a:t>, псоријаза, мултипле склерозе, реуматоидни артритис).</a:t>
            </a:r>
          </a:p>
          <a:p>
            <a:r>
              <a:rPr lang="sr-Cyrl-RS" dirty="0"/>
              <a:t>Вртоглавица, осећај неравнотеже и други неуролошки проблеми.</a:t>
            </a:r>
          </a:p>
        </p:txBody>
      </p:sp>
    </p:spTree>
    <p:extLst>
      <p:ext uri="{BB962C8B-B14F-4D97-AF65-F5344CB8AC3E}">
        <p14:creationId xmlns:p14="http://schemas.microsoft.com/office/powerpoint/2010/main" val="1680881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1C878-2828-A808-15A1-B99F6002D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1571"/>
            <a:ext cx="10515600" cy="5086350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/>
              <a:t>Хормонска неравнотежа – код жена менструалне тегобе, необјашњив </a:t>
            </a:r>
            <a:r>
              <a:rPr lang="sr-Cyrl-RS" dirty="0" err="1"/>
              <a:t>инфертилитет</a:t>
            </a:r>
            <a:r>
              <a:rPr lang="sr-Cyrl-RS" dirty="0"/>
              <a:t>, смањен либидо, импотенција.</a:t>
            </a:r>
          </a:p>
          <a:p>
            <a:r>
              <a:rPr lang="sr-Cyrl-RS" dirty="0"/>
              <a:t>Учестале главобоље и мигрене.</a:t>
            </a:r>
          </a:p>
          <a:p>
            <a:r>
              <a:rPr lang="sr-Cyrl-RS" dirty="0"/>
              <a:t>Проблеми са зглобовима, коленима, куковима – као што су упале, отоци, болови, спонтани преломи. Проблеми са зубима.</a:t>
            </a:r>
          </a:p>
          <a:p>
            <a:r>
              <a:rPr lang="sr-Cyrl-RS" dirty="0"/>
              <a:t>Промена расположења, на пример анксиозност, депресија, раздражљивост.</a:t>
            </a:r>
          </a:p>
          <a:p>
            <a:endParaRPr lang="sr-Cyrl-RS" dirty="0"/>
          </a:p>
          <a:p>
            <a:r>
              <a:rPr lang="sr-Cyrl-RS" sz="3400" b="1" dirty="0"/>
              <a:t>41% одраслих, а чак 60% деце којима је </a:t>
            </a:r>
            <a:r>
              <a:rPr lang="sr-Cyrl-RS" sz="3400" b="1" dirty="0" err="1"/>
              <a:t>дијагностикована</a:t>
            </a:r>
            <a:r>
              <a:rPr lang="sr-Cyrl-RS" sz="3400" b="1" dirty="0"/>
              <a:t> </a:t>
            </a:r>
            <a:r>
              <a:rPr lang="sr-Cyrl-RS" sz="3400" b="1" dirty="0" err="1"/>
              <a:t>целијакија</a:t>
            </a:r>
            <a:r>
              <a:rPr lang="sr-Cyrl-RS" sz="3400" b="1" dirty="0"/>
              <a:t> није имало никакве симптоме!</a:t>
            </a:r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0" indent="0">
              <a:buNone/>
            </a:pPr>
            <a:r>
              <a:rPr lang="sr-Cyrl-RS" dirty="0"/>
              <a:t> </a:t>
            </a:r>
            <a:endParaRPr lang="en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4269268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5CC5A-9CB3-1830-7CF2-857EFAB03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400" dirty="0">
                <a:latin typeface="Calibri" panose="020F0502020204030204" pitchFamily="34" charset="0"/>
                <a:cs typeface="Calibri" panose="020F0502020204030204" pitchFamily="34" charset="0"/>
              </a:rPr>
              <a:t>Генетика и </a:t>
            </a:r>
            <a:r>
              <a:rPr lang="sr-Cyrl-RS" sz="3400" dirty="0" err="1">
                <a:latin typeface="Calibri" panose="020F0502020204030204" pitchFamily="34" charset="0"/>
                <a:cs typeface="Calibri" panose="020F0502020204030204" pitchFamily="34" charset="0"/>
              </a:rPr>
              <a:t>целијакија</a:t>
            </a:r>
            <a:endParaRPr lang="en-RS"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00FE4-6B1A-C6CA-A50D-C98B336A8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RS" dirty="0"/>
              <a:t>Постоје и генетска </a:t>
            </a:r>
            <a:r>
              <a:rPr lang="sr-RS" dirty="0" err="1"/>
              <a:t>теститрања</a:t>
            </a:r>
            <a:r>
              <a:rPr lang="sr-RS" dirty="0"/>
              <a:t> која могу указати на присуство гена, али такве анализе не потврђују саму болест, већ тестирање одређених гена служи да би се дијагноза </a:t>
            </a:r>
            <a:r>
              <a:rPr lang="sr-RS" dirty="0" err="1"/>
              <a:t>целијакије</a:t>
            </a:r>
            <a:r>
              <a:rPr lang="sr-RS" dirty="0"/>
              <a:t> искључила. Уколико се докаже присуство гена </a:t>
            </a:r>
            <a:r>
              <a:rPr lang="en-GB" dirty="0"/>
              <a:t>HLA-DK2</a:t>
            </a:r>
            <a:r>
              <a:rPr lang="sr-RS" dirty="0"/>
              <a:t> и/или </a:t>
            </a:r>
            <a:r>
              <a:rPr lang="en-GB" dirty="0"/>
              <a:t>DK8</a:t>
            </a:r>
            <a:r>
              <a:rPr lang="sr-RS" dirty="0"/>
              <a:t> то не мора значити да је особа оболела од </a:t>
            </a:r>
            <a:r>
              <a:rPr lang="sr-RS" dirty="0" err="1"/>
              <a:t>целијакије</a:t>
            </a:r>
            <a:r>
              <a:rPr lang="sr-RS" dirty="0"/>
              <a:t> или да ће касније ген довести до развоја </a:t>
            </a:r>
            <a:r>
              <a:rPr lang="sr-RS" dirty="0" err="1"/>
              <a:t>целијакије</a:t>
            </a:r>
            <a:r>
              <a:rPr lang="sr-RS" dirty="0"/>
              <a:t>.</a:t>
            </a:r>
          </a:p>
          <a:p>
            <a:endParaRPr lang="sr-RS" dirty="0"/>
          </a:p>
          <a:p>
            <a:r>
              <a:rPr lang="sr-RS" dirty="0"/>
              <a:t>Ови гени се налазе код око 25% светске популације, што указује на то да свака четврта особа има ризик од оболевања од </a:t>
            </a:r>
            <a:r>
              <a:rPr lang="sr-RS" dirty="0" err="1"/>
              <a:t>целијакије</a:t>
            </a:r>
            <a:r>
              <a:rPr lang="sr-RS" dirty="0"/>
              <a:t>, али то не значи да ће икада током живота оболети</a:t>
            </a:r>
            <a:endParaRPr lang="sr-Cyrl-RS" dirty="0"/>
          </a:p>
          <a:p>
            <a:r>
              <a:rPr lang="sr-RS" dirty="0"/>
              <a:t>Дакле, присуство гена не значи дијагностиковање </a:t>
            </a:r>
            <a:r>
              <a:rPr lang="sr-RS" dirty="0" err="1"/>
              <a:t>целијакије</a:t>
            </a:r>
            <a:r>
              <a:rPr lang="sr-RS" dirty="0"/>
              <a:t>, већ могућност да се </a:t>
            </a:r>
            <a:r>
              <a:rPr lang="sr-RS" dirty="0" err="1"/>
              <a:t>целијакија</a:t>
            </a:r>
            <a:r>
              <a:rPr lang="sr-RS" dirty="0"/>
              <a:t> у току живота може развити.</a:t>
            </a:r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0147346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9C330-DE22-EABC-336D-CA0E70C52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Дијагностика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AE191-D835-8088-FB41-3CF1CDADB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/>
              <a:t>Анализа крви и/или биопсија црева</a:t>
            </a:r>
          </a:p>
          <a:p>
            <a:r>
              <a:rPr lang="sr-RS" dirty="0"/>
              <a:t>Дијагностички приступ </a:t>
            </a:r>
            <a:r>
              <a:rPr lang="sr-RS" dirty="0" err="1"/>
              <a:t>целијакији</a:t>
            </a:r>
            <a:r>
              <a:rPr lang="sr-RS" dirty="0"/>
              <a:t> се разликује у зависности да ли особа има симптоме или спада</a:t>
            </a:r>
            <a:r>
              <a:rPr lang="sr-Cyrl-RS" dirty="0"/>
              <a:t> у</a:t>
            </a:r>
            <a:r>
              <a:rPr lang="sr-RS" dirty="0"/>
              <a:t> групу са повећаним ризиком од ЦБ.</a:t>
            </a:r>
          </a:p>
          <a:p>
            <a:endParaRPr lang="sr-RS" dirty="0"/>
          </a:p>
          <a:p>
            <a:r>
              <a:rPr lang="sr-RS" dirty="0"/>
              <a:t>Код особа које имају симптоме први корак је </a:t>
            </a:r>
            <a:r>
              <a:rPr lang="sr-RS" b="1" dirty="0"/>
              <a:t>серологија</a:t>
            </a:r>
            <a:endParaRPr lang="sr-Cyrl-RS" dirty="0"/>
          </a:p>
          <a:p>
            <a:pPr lvl="1"/>
            <a:r>
              <a:rPr lang="sr-RS" dirty="0"/>
              <a:t>укупни </a:t>
            </a:r>
            <a:r>
              <a:rPr lang="sr-RS" dirty="0" err="1"/>
              <a:t>имуноглобулини</a:t>
            </a:r>
            <a:r>
              <a:rPr lang="sr-RS" dirty="0"/>
              <a:t> групе А (</a:t>
            </a:r>
            <a:r>
              <a:rPr lang="sr-RS" dirty="0" err="1"/>
              <a:t>ИгА</a:t>
            </a:r>
            <a:r>
              <a:rPr lang="sr-RS" dirty="0"/>
              <a:t>) и антитела на </a:t>
            </a:r>
            <a:r>
              <a:rPr lang="sr-RS" dirty="0" err="1"/>
              <a:t>ткивну</a:t>
            </a:r>
            <a:r>
              <a:rPr lang="sr-RS" dirty="0"/>
              <a:t> </a:t>
            </a:r>
            <a:r>
              <a:rPr lang="sr-RS" dirty="0" err="1"/>
              <a:t>трансглутаминазу</a:t>
            </a:r>
            <a:r>
              <a:rPr lang="sr-RS" dirty="0"/>
              <a:t> </a:t>
            </a:r>
            <a:r>
              <a:rPr lang="sr-RS" dirty="0" err="1"/>
              <a:t>ИгА</a:t>
            </a:r>
            <a:r>
              <a:rPr lang="sr-RS" dirty="0"/>
              <a:t> (анти- </a:t>
            </a:r>
            <a:r>
              <a:rPr lang="sr-RS" dirty="0" err="1"/>
              <a:t>тТГ</a:t>
            </a:r>
            <a:r>
              <a:rPr lang="sr-RS" dirty="0"/>
              <a:t> Ат </a:t>
            </a:r>
            <a:r>
              <a:rPr lang="sr-RS" dirty="0" err="1"/>
              <a:t>ИгА</a:t>
            </a:r>
            <a:r>
              <a:rPr lang="sr-RS" dirty="0"/>
              <a:t>). </a:t>
            </a:r>
            <a:endParaRPr lang="sr-Cyrl-RS" dirty="0"/>
          </a:p>
          <a:p>
            <a:pPr lvl="1"/>
            <a:r>
              <a:rPr lang="sr-RS" dirty="0"/>
              <a:t>Уколико су анти-</a:t>
            </a:r>
            <a:r>
              <a:rPr lang="sr-RS" dirty="0" err="1"/>
              <a:t>тТГ</a:t>
            </a:r>
            <a:r>
              <a:rPr lang="sr-RS" dirty="0"/>
              <a:t> Ат </a:t>
            </a:r>
            <a:r>
              <a:rPr lang="sr-RS" dirty="0" err="1"/>
              <a:t>ИгА</a:t>
            </a:r>
            <a:r>
              <a:rPr lang="sr-RS" dirty="0"/>
              <a:t> позитивна, потребно је да се ураде </a:t>
            </a:r>
            <a:r>
              <a:rPr lang="sr-RS" dirty="0" err="1"/>
              <a:t>ендомизијална</a:t>
            </a:r>
            <a:r>
              <a:rPr lang="sr-RS" dirty="0"/>
              <a:t> антитела (ЕМА) и генетика (да се одреди да ли је особа носилац </a:t>
            </a:r>
            <a:r>
              <a:rPr lang="en-GB" dirty="0"/>
              <a:t>HLA-DK2</a:t>
            </a:r>
            <a:r>
              <a:rPr lang="sr-RS" dirty="0"/>
              <a:t> и/или </a:t>
            </a:r>
            <a:r>
              <a:rPr lang="en-GB" dirty="0"/>
              <a:t>DK8 </a:t>
            </a:r>
            <a:r>
              <a:rPr lang="sr-RS" dirty="0"/>
              <a:t>гена)</a:t>
            </a:r>
            <a:endParaRPr lang="sr-Cyrl-RS" dirty="0"/>
          </a:p>
          <a:p>
            <a:pPr lvl="1"/>
            <a:r>
              <a:rPr lang="sr-RS" dirty="0"/>
              <a:t>На основу значајно повишених анти-</a:t>
            </a:r>
            <a:r>
              <a:rPr lang="sr-RS" dirty="0" err="1"/>
              <a:t>тТГ</a:t>
            </a:r>
            <a:r>
              <a:rPr lang="sr-RS" dirty="0"/>
              <a:t> Ат </a:t>
            </a:r>
            <a:r>
              <a:rPr lang="sr-RS" dirty="0" err="1"/>
              <a:t>ИгА</a:t>
            </a:r>
            <a:r>
              <a:rPr lang="sr-RS" dirty="0"/>
              <a:t> (десет пута више од нормалних вредности), са позитивним ЕМА и генетиком, поставља се дијагноза ЦБ и тада није неопходно радити </a:t>
            </a:r>
            <a:r>
              <a:rPr lang="sr-RS" dirty="0" err="1"/>
              <a:t>ендоскопију</a:t>
            </a:r>
            <a:r>
              <a:rPr lang="sr-RS" dirty="0"/>
              <a:t> и биопсију </a:t>
            </a:r>
            <a:r>
              <a:rPr lang="sr-RS" dirty="0" err="1"/>
              <a:t>слузнице</a:t>
            </a:r>
            <a:r>
              <a:rPr lang="sr-RS" dirty="0"/>
              <a:t> танког црева. </a:t>
            </a:r>
            <a:endParaRPr lang="sr-Cyrl-RS" dirty="0"/>
          </a:p>
          <a:p>
            <a:r>
              <a:rPr lang="sr-RS" dirty="0"/>
              <a:t>У свим другим ситуацијама (серологија која није значајно повишена или је негативна, а особа је носилац ризичних гена), неопходно је да се уради </a:t>
            </a:r>
            <a:r>
              <a:rPr lang="sr-RS" dirty="0" err="1"/>
              <a:t>ендоскопија</a:t>
            </a:r>
            <a:r>
              <a:rPr lang="sr-RS" dirty="0"/>
              <a:t> са биопсијом </a:t>
            </a:r>
            <a:r>
              <a:rPr lang="sr-RS" dirty="0" err="1"/>
              <a:t>слузнице</a:t>
            </a:r>
            <a:r>
              <a:rPr lang="sr-RS" dirty="0"/>
              <a:t> танког црева.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928568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860A8-F9F5-7F33-4503-67CCCABEA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17B80-AE74-7B76-FCAF-24B99515F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Анализа </a:t>
            </a:r>
            <a:r>
              <a:rPr lang="sr-RS" dirty="0" err="1"/>
              <a:t>антитрансглутаминазн</a:t>
            </a:r>
            <a:r>
              <a:rPr lang="sr-Cyrl-RS" dirty="0" err="1"/>
              <a:t>их</a:t>
            </a:r>
            <a:r>
              <a:rPr lang="sr-RS" dirty="0"/>
              <a:t> антитела (анти-</a:t>
            </a:r>
            <a:r>
              <a:rPr lang="sr-RS" dirty="0" err="1"/>
              <a:t>тТГ</a:t>
            </a:r>
            <a:r>
              <a:rPr lang="sr-RS" dirty="0"/>
              <a:t>) или </a:t>
            </a:r>
            <a:r>
              <a:rPr lang="sr-RS" dirty="0" err="1"/>
              <a:t>антиендомиозијалн</a:t>
            </a:r>
            <a:r>
              <a:rPr lang="sr-Cyrl-RS" dirty="0" err="1"/>
              <a:t>их</a:t>
            </a:r>
            <a:r>
              <a:rPr lang="sr-RS" dirty="0"/>
              <a:t> антитела (ЕМА) и </a:t>
            </a:r>
            <a:r>
              <a:rPr lang="sr-RS" dirty="0" err="1"/>
              <a:t>антиглијадинск</a:t>
            </a:r>
            <a:r>
              <a:rPr lang="sr-Cyrl-RS" dirty="0" err="1"/>
              <a:t>их</a:t>
            </a:r>
            <a:r>
              <a:rPr lang="sr-RS" dirty="0"/>
              <a:t> антитела (АГА) која се најчешће примењује приликом дијагнозе </a:t>
            </a:r>
            <a:r>
              <a:rPr lang="sr-RS" dirty="0" err="1"/>
              <a:t>целијакије</a:t>
            </a:r>
            <a:r>
              <a:rPr lang="sr-RS" dirty="0"/>
              <a:t> код деце до 3 године старости.</a:t>
            </a:r>
          </a:p>
          <a:p>
            <a:endParaRPr lang="sr-RS" dirty="0"/>
          </a:p>
          <a:p>
            <a:r>
              <a:rPr lang="sr-RS" dirty="0"/>
              <a:t>Биопсија подразумева узимање ткива путем цревне биопсије које се шаље на хистопатолошку анализу</a:t>
            </a:r>
            <a:endParaRPr lang="sr-Cyrl-RS" dirty="0"/>
          </a:p>
          <a:p>
            <a:r>
              <a:rPr lang="sr-RS" dirty="0"/>
              <a:t>Уколико налаз покаже атрофију слузокоже танког црева и повећане </a:t>
            </a:r>
            <a:r>
              <a:rPr lang="sr-RS" dirty="0" err="1"/>
              <a:t>интраепителне</a:t>
            </a:r>
            <a:r>
              <a:rPr lang="sr-RS" dirty="0"/>
              <a:t> лимфоците дијагностикује се </a:t>
            </a:r>
            <a:r>
              <a:rPr lang="sr-RS" dirty="0" err="1"/>
              <a:t>целијакија</a:t>
            </a:r>
            <a:r>
              <a:rPr lang="sr-RS" dirty="0"/>
              <a:t>.  </a:t>
            </a:r>
          </a:p>
          <a:p>
            <a:endParaRPr lang="sr-RS" dirty="0"/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7166918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3C97C-1962-2662-54F1-99D2B4317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0" y="525780"/>
            <a:ext cx="10759440" cy="5651183"/>
          </a:xfrm>
        </p:spPr>
        <p:txBody>
          <a:bodyPr>
            <a:normAutofit lnSpcReduction="10000"/>
          </a:bodyPr>
          <a:lstStyle/>
          <a:p>
            <a:r>
              <a:rPr lang="sr-RS" b="1" dirty="0"/>
              <a:t>Код особа које немају симптоме, а спадају у ризичну групу, прво је потребно урадити генетско испитивање. </a:t>
            </a:r>
            <a:endParaRPr lang="sr-Cyrl-RS" b="1" dirty="0"/>
          </a:p>
          <a:p>
            <a:r>
              <a:rPr lang="sr-RS" dirty="0"/>
              <a:t>Негативна генетика са високом вероватношћу (99%) искључује могућност </a:t>
            </a:r>
            <a:r>
              <a:rPr lang="sr-RS" dirty="0" err="1"/>
              <a:t>целијачне</a:t>
            </a:r>
            <a:r>
              <a:rPr lang="sr-RS" dirty="0"/>
              <a:t> болести. Уколико је особа носилац </a:t>
            </a:r>
            <a:r>
              <a:rPr lang="en-GB" dirty="0"/>
              <a:t>HLA-DK2</a:t>
            </a:r>
            <a:r>
              <a:rPr lang="sr-RS" dirty="0"/>
              <a:t> и/или </a:t>
            </a:r>
            <a:r>
              <a:rPr lang="en-GB" dirty="0"/>
              <a:t>DK8 </a:t>
            </a:r>
            <a:r>
              <a:rPr lang="sr-RS" dirty="0"/>
              <a:t>, неопходно је даље серолошко испитивање, а по потреби и </a:t>
            </a:r>
            <a:r>
              <a:rPr lang="sr-RS" dirty="0" err="1"/>
              <a:t>ендоскопско</a:t>
            </a:r>
            <a:r>
              <a:rPr lang="sr-RS" dirty="0"/>
              <a:t> са биопсијом </a:t>
            </a:r>
            <a:r>
              <a:rPr lang="sr-RS" dirty="0" err="1"/>
              <a:t>слузнице</a:t>
            </a:r>
            <a:r>
              <a:rPr lang="sr-RS" dirty="0"/>
              <a:t> танког црева.</a:t>
            </a:r>
          </a:p>
          <a:p>
            <a:endParaRPr lang="sr-RS" dirty="0"/>
          </a:p>
          <a:p>
            <a:r>
              <a:rPr lang="sr-RS" dirty="0"/>
              <a:t>Одређене особе имају већи ризик од развоја ЦБ:</a:t>
            </a:r>
          </a:p>
          <a:p>
            <a:pPr lvl="1"/>
            <a:r>
              <a:rPr lang="sr-RS" dirty="0"/>
              <a:t>чланови породице оболеле особе (родитељи, брат, сестра) – због генетске предиспозиције вероватноћа да ће развити ЦБ се десетоструко повећава</a:t>
            </a:r>
            <a:endParaRPr lang="sr-Cyrl-RS" dirty="0"/>
          </a:p>
          <a:p>
            <a:pPr lvl="1"/>
            <a:r>
              <a:rPr lang="sr-RS" dirty="0"/>
              <a:t>особе које већ болују од неке </a:t>
            </a:r>
            <a:r>
              <a:rPr lang="sr-RS" dirty="0" err="1"/>
              <a:t>аутоимуне</a:t>
            </a:r>
            <a:r>
              <a:rPr lang="sr-RS" dirty="0"/>
              <a:t> болести (дијабетес </a:t>
            </a:r>
            <a:r>
              <a:rPr lang="sr-RS" dirty="0" err="1"/>
              <a:t>мелитус</a:t>
            </a:r>
            <a:r>
              <a:rPr lang="sr-RS" dirty="0"/>
              <a:t> тип 1, </a:t>
            </a:r>
            <a:r>
              <a:rPr lang="sr-RS" dirty="0" err="1"/>
              <a:t>аутоимуни</a:t>
            </a:r>
            <a:r>
              <a:rPr lang="sr-RS" dirty="0"/>
              <a:t> </a:t>
            </a:r>
            <a:r>
              <a:rPr lang="sr-RS" dirty="0" err="1"/>
              <a:t>тироидитис</a:t>
            </a:r>
            <a:r>
              <a:rPr lang="sr-RS" dirty="0"/>
              <a:t>, </a:t>
            </a:r>
            <a:r>
              <a:rPr lang="sr-RS" dirty="0" err="1"/>
              <a:t>аутоимуни</a:t>
            </a:r>
            <a:r>
              <a:rPr lang="sr-RS" dirty="0"/>
              <a:t> хепатитис…)</a:t>
            </a:r>
            <a:endParaRPr lang="sr-Cyrl-RS" dirty="0"/>
          </a:p>
          <a:p>
            <a:pPr lvl="1"/>
            <a:r>
              <a:rPr lang="sr-RS" dirty="0"/>
              <a:t>особе које болују од одређених синдрома (</a:t>
            </a:r>
            <a:r>
              <a:rPr lang="sr-Cyrl-RS" dirty="0" err="1"/>
              <a:t>Даунов</a:t>
            </a:r>
            <a:r>
              <a:rPr lang="sr-Cyrl-RS" dirty="0"/>
              <a:t>, Тарнеров, </a:t>
            </a:r>
            <a:r>
              <a:rPr lang="sr-Cyrl-RS" dirty="0" err="1"/>
              <a:t>Вилијамсов</a:t>
            </a:r>
            <a:r>
              <a:rPr lang="sr-Cyrl-RS" dirty="0"/>
              <a:t> синдром</a:t>
            </a:r>
            <a:r>
              <a:rPr lang="sr-RS" dirty="0"/>
              <a:t>…)</a:t>
            </a:r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7068182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2EC55-E5A6-9959-8E5C-460798072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Лечење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54778-FC59-D411-F48D-8BD511300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RS" dirty="0" err="1"/>
              <a:t>Целијакија</a:t>
            </a:r>
            <a:r>
              <a:rPr lang="sr-RS" dirty="0"/>
              <a:t> се лечи без лекова, једина терапија је исхрана без </a:t>
            </a:r>
            <a:r>
              <a:rPr lang="sr-RS" dirty="0" err="1"/>
              <a:t>глутена</a:t>
            </a:r>
            <a:r>
              <a:rPr lang="sr-Cyrl-RS" dirty="0"/>
              <a:t>!</a:t>
            </a:r>
            <a:endParaRPr lang="sr-RS" dirty="0"/>
          </a:p>
          <a:p>
            <a:endParaRPr lang="sr-RS" dirty="0"/>
          </a:p>
          <a:p>
            <a:r>
              <a:rPr lang="sr-RS" dirty="0" err="1"/>
              <a:t>Безглутенска</a:t>
            </a:r>
            <a:r>
              <a:rPr lang="sr-RS" dirty="0"/>
              <a:t> дијета је доживотна и подразумева да се из исхране искључи пшеница, раж, јечам (и овас).</a:t>
            </a:r>
          </a:p>
          <a:p>
            <a:endParaRPr lang="sr-RS" dirty="0"/>
          </a:p>
          <a:p>
            <a:r>
              <a:rPr lang="sr-RS" dirty="0"/>
              <a:t>Строгим придржавањем исхране без </a:t>
            </a:r>
            <a:r>
              <a:rPr lang="sr-RS" dirty="0" err="1"/>
              <a:t>глутена</a:t>
            </a:r>
            <a:r>
              <a:rPr lang="sr-RS" dirty="0"/>
              <a:t> долази до потпуног нестанка симптома болести.</a:t>
            </a:r>
          </a:p>
          <a:p>
            <a:endParaRPr lang="sr-RS" dirty="0"/>
          </a:p>
          <a:p>
            <a:r>
              <a:rPr lang="sr-RS" dirty="0"/>
              <a:t>Међутим, конзумација чак и мањих количина хране која садржи </a:t>
            </a:r>
            <a:r>
              <a:rPr lang="sr-RS" dirty="0" err="1"/>
              <a:t>глутен</a:t>
            </a:r>
            <a:r>
              <a:rPr lang="sr-RS" dirty="0"/>
              <a:t> може изазвати поновну појаву болести.</a:t>
            </a:r>
          </a:p>
          <a:p>
            <a:endParaRPr lang="sr-RS" dirty="0"/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070074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6CBC-7C03-989A-CE48-8174934A0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3BF88-1A3E-ED0A-D663-D61708867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Ако оболели не спроводи потпуну </a:t>
            </a:r>
            <a:r>
              <a:rPr lang="sr-RS" dirty="0" err="1"/>
              <a:t>безглутенску</a:t>
            </a:r>
            <a:r>
              <a:rPr lang="sr-RS" dirty="0"/>
              <a:t> дијету, повећава се ризик од развоја здравствених компликација и малигних обољења.</a:t>
            </a:r>
          </a:p>
          <a:p>
            <a:endParaRPr lang="sr-RS" dirty="0"/>
          </a:p>
          <a:p>
            <a:r>
              <a:rPr lang="sr-RS" dirty="0"/>
              <a:t>По постављању дијагнозе потребан је и преглед </a:t>
            </a:r>
            <a:r>
              <a:rPr lang="sr-RS" dirty="0" err="1"/>
              <a:t>нутриционисте</a:t>
            </a:r>
            <a:r>
              <a:rPr lang="sr-RS" dirty="0"/>
              <a:t> који је упознат </a:t>
            </a:r>
            <a:r>
              <a:rPr lang="sr-Cyrl-RS" dirty="0"/>
              <a:t>са </a:t>
            </a:r>
            <a:r>
              <a:rPr lang="sr-RS" dirty="0" err="1"/>
              <a:t>безглутенско</a:t>
            </a:r>
            <a:r>
              <a:rPr lang="sr-Cyrl-RS" dirty="0" err="1"/>
              <a:t>м</a:t>
            </a:r>
            <a:r>
              <a:rPr lang="sr-RS" dirty="0"/>
              <a:t> исхран</a:t>
            </a:r>
            <a:r>
              <a:rPr lang="sr-Cyrl-RS" dirty="0"/>
              <a:t>ом</a:t>
            </a:r>
            <a:r>
              <a:rPr lang="sr-RS" dirty="0"/>
              <a:t>.</a:t>
            </a:r>
            <a:endParaRPr lang="sr-Cyrl-RS" dirty="0"/>
          </a:p>
          <a:p>
            <a:r>
              <a:rPr lang="sr-RS" dirty="0"/>
              <a:t>Циљ овог прегледа је </a:t>
            </a:r>
            <a:r>
              <a:rPr lang="sr-Cyrl-RS" dirty="0"/>
              <a:t>добијање </a:t>
            </a:r>
            <a:r>
              <a:rPr lang="sr-RS" dirty="0"/>
              <a:t>савет</a:t>
            </a:r>
            <a:r>
              <a:rPr lang="sr-Cyrl-RS" dirty="0"/>
              <a:t>а</a:t>
            </a:r>
            <a:r>
              <a:rPr lang="sr-RS" dirty="0"/>
              <a:t> </a:t>
            </a:r>
            <a:r>
              <a:rPr lang="sr-Cyrl-RS" dirty="0"/>
              <a:t>о исхрани</a:t>
            </a:r>
            <a:r>
              <a:rPr lang="sr-RS" dirty="0"/>
              <a:t>, да се избегну грешке у одабиру намирница и припреми хране и да </a:t>
            </a:r>
            <a:r>
              <a:rPr lang="sr-Cyrl-RS" dirty="0"/>
              <a:t>се добију адекватни </a:t>
            </a:r>
            <a:r>
              <a:rPr lang="sr-RS" dirty="0"/>
              <a:t>савет</a:t>
            </a:r>
            <a:r>
              <a:rPr lang="sr-Cyrl-RS" dirty="0"/>
              <a:t>и</a:t>
            </a:r>
            <a:r>
              <a:rPr lang="sr-RS" dirty="0"/>
              <a:t> о правилном уносу свих </a:t>
            </a:r>
            <a:r>
              <a:rPr lang="sr-RS" dirty="0" err="1"/>
              <a:t>нутријената</a:t>
            </a:r>
            <a:r>
              <a:rPr lang="sr-RS" dirty="0"/>
              <a:t>, </a:t>
            </a:r>
            <a:r>
              <a:rPr lang="sr-Cyrl-RS" dirty="0"/>
              <a:t>у циљу смањења ризика од</a:t>
            </a:r>
            <a:r>
              <a:rPr lang="sr-RS" dirty="0"/>
              <a:t> евентуалн</a:t>
            </a:r>
            <a:r>
              <a:rPr lang="sr-Cyrl-RS" dirty="0"/>
              <a:t>ог</a:t>
            </a:r>
            <a:r>
              <a:rPr lang="sr-RS" dirty="0"/>
              <a:t> дефицит</a:t>
            </a:r>
            <a:r>
              <a:rPr lang="sr-Cyrl-RS" dirty="0"/>
              <a:t>а</a:t>
            </a:r>
            <a:r>
              <a:rPr lang="sr-RS" dirty="0"/>
              <a:t> минерала и витамина.</a:t>
            </a:r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6543018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7DEBD-85CC-FC33-6AA2-C69D020D8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Праћење пацијената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88B38-BA04-C873-2465-ECEF17154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" y="1690688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sr-RS" dirty="0"/>
              <a:t>Праћење подразумева да се у првој години од постављања дијагнозе два пута годишње обави преглед код интернисте-</a:t>
            </a:r>
            <a:r>
              <a:rPr lang="sr-RS" dirty="0" err="1"/>
              <a:t>гастроентеролога</a:t>
            </a:r>
            <a:r>
              <a:rPr lang="sr-RS" dirty="0"/>
              <a:t>. Контрола подразумева:</a:t>
            </a:r>
          </a:p>
          <a:p>
            <a:endParaRPr lang="sr-RS" dirty="0"/>
          </a:p>
          <a:p>
            <a:r>
              <a:rPr lang="sr-RS" dirty="0"/>
              <a:t>Клиничко праћење:</a:t>
            </a:r>
          </a:p>
          <a:p>
            <a:pPr lvl="1"/>
            <a:r>
              <a:rPr lang="sr-RS" dirty="0"/>
              <a:t>разговор о спровођењу </a:t>
            </a:r>
            <a:r>
              <a:rPr lang="sr-RS" dirty="0" err="1"/>
              <a:t>безглутенске</a:t>
            </a:r>
            <a:r>
              <a:rPr lang="sr-RS" dirty="0"/>
              <a:t> дијете: да ли постоје дилеме, проблеми</a:t>
            </a:r>
          </a:p>
          <a:p>
            <a:pPr lvl="1"/>
            <a:r>
              <a:rPr lang="sr-RS" dirty="0"/>
              <a:t>да ли су се симптоми повукли или смањили</a:t>
            </a:r>
          </a:p>
          <a:p>
            <a:pPr lvl="1"/>
            <a:r>
              <a:rPr lang="sr-RS" dirty="0"/>
              <a:t>детаљан физикални преглед са мерењем телесне тежине и телесне висине, ради процене нутритивног статуса</a:t>
            </a:r>
          </a:p>
          <a:p>
            <a:r>
              <a:rPr lang="sr-RS" dirty="0"/>
              <a:t>Лабораторијске анализе:</a:t>
            </a:r>
          </a:p>
          <a:p>
            <a:pPr lvl="1"/>
            <a:r>
              <a:rPr lang="sr-RS" dirty="0"/>
              <a:t>крвна слика</a:t>
            </a:r>
          </a:p>
          <a:p>
            <a:pPr lvl="1"/>
            <a:r>
              <a:rPr lang="sr-RS" dirty="0"/>
              <a:t>биохемија</a:t>
            </a:r>
          </a:p>
          <a:p>
            <a:pPr lvl="1"/>
            <a:r>
              <a:rPr lang="sr-RS" dirty="0"/>
              <a:t>серологија за </a:t>
            </a:r>
            <a:r>
              <a:rPr lang="sr-RS" dirty="0" err="1"/>
              <a:t>целијакију</a:t>
            </a:r>
            <a:endParaRPr lang="sr-RS" dirty="0"/>
          </a:p>
          <a:p>
            <a:r>
              <a:rPr lang="sr-RS" dirty="0"/>
              <a:t>Уколико се разговором, прегледом и анализама утврди да особа правилно спроводи </a:t>
            </a:r>
            <a:r>
              <a:rPr lang="sr-RS" dirty="0" err="1"/>
              <a:t>безглутенску</a:t>
            </a:r>
            <a:r>
              <a:rPr lang="sr-RS" dirty="0"/>
              <a:t> исхрану, да постоји побољшање у клиничком налазу и лабораторијским анализама, контроле се могу проредити на једну годишње. У супротном контроле се интензивирају.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3406593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1F0E-2A57-CFC4-F18C-AED1341DC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RS" sz="3200" dirty="0">
                <a:latin typeface="Arial" panose="020B0604020202020204" pitchFamily="34" charset="0"/>
                <a:cs typeface="Arial" panose="020B0604020202020204" pitchFamily="34" charset="0"/>
              </a:rPr>
              <a:t>Шта урадити када се постави дијагноза </a:t>
            </a:r>
            <a:r>
              <a:rPr lang="sr-RS" sz="3200" dirty="0" err="1">
                <a:latin typeface="Arial" panose="020B0604020202020204" pitchFamily="34" charset="0"/>
                <a:cs typeface="Arial" panose="020B0604020202020204" pitchFamily="34" charset="0"/>
              </a:rPr>
              <a:t>целијачне</a:t>
            </a:r>
            <a:r>
              <a:rPr lang="sr-RS" sz="3200" dirty="0">
                <a:latin typeface="Arial" panose="020B0604020202020204" pitchFamily="34" charset="0"/>
                <a:cs typeface="Arial" panose="020B0604020202020204" pitchFamily="34" charset="0"/>
              </a:rPr>
              <a:t> болести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C6C31-C208-CB07-9C3A-BFB89D32B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84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RS" dirty="0"/>
          </a:p>
          <a:p>
            <a:r>
              <a:rPr lang="sr-RS" dirty="0"/>
              <a:t>Научит</a:t>
            </a:r>
            <a:r>
              <a:rPr lang="sr-Cyrl-RS" dirty="0"/>
              <a:t>и </a:t>
            </a:r>
            <a:r>
              <a:rPr lang="sr-RS" dirty="0"/>
              <a:t>која је храна без </a:t>
            </a:r>
            <a:r>
              <a:rPr lang="sr-RS" dirty="0" err="1"/>
              <a:t>глутена</a:t>
            </a:r>
            <a:r>
              <a:rPr lang="sr-RS" dirty="0"/>
              <a:t>! Многе намирнице природно не садрже </a:t>
            </a:r>
            <a:r>
              <a:rPr lang="sr-RS" dirty="0" err="1"/>
              <a:t>глутен</a:t>
            </a:r>
            <a:r>
              <a:rPr lang="sr-RS" dirty="0"/>
              <a:t> и слободно се могу конзумирати као нпр. обичан и непрерађен пиринач, кукуруз, кромпир, месо, риба, јаја, млеко, воће, поврће, мед! </a:t>
            </a:r>
            <a:endParaRPr lang="sr-Cyrl-RS" dirty="0"/>
          </a:p>
          <a:p>
            <a:endParaRPr lang="sr-Cyrl-RS" dirty="0"/>
          </a:p>
          <a:p>
            <a:r>
              <a:rPr lang="sr-RS" dirty="0"/>
              <a:t>ВОДИТ</a:t>
            </a:r>
            <a:r>
              <a:rPr lang="sr-Cyrl-RS" dirty="0"/>
              <a:t>И</a:t>
            </a:r>
            <a:r>
              <a:rPr lang="sr-RS" dirty="0"/>
              <a:t> РАЧУНА О К</a:t>
            </a:r>
            <a:r>
              <a:rPr lang="sr-Cyrl-RS" dirty="0"/>
              <a:t>О</a:t>
            </a:r>
            <a:r>
              <a:rPr lang="sr-RS" dirty="0"/>
              <a:t>НТАМИНИЦАИЈИ НАМИРНИЦА ГЛУТЕНОМ!</a:t>
            </a:r>
            <a:endParaRPr lang="sr-Cyrl-RS" dirty="0"/>
          </a:p>
          <a:p>
            <a:endParaRPr lang="sr-RS" dirty="0"/>
          </a:p>
          <a:p>
            <a:r>
              <a:rPr lang="sr-RS" dirty="0"/>
              <a:t>Посетит</a:t>
            </a:r>
            <a:r>
              <a:rPr lang="sr-Cyrl-RS" dirty="0"/>
              <a:t>и</a:t>
            </a:r>
            <a:r>
              <a:rPr lang="sr-RS" dirty="0"/>
              <a:t> </a:t>
            </a:r>
            <a:r>
              <a:rPr lang="sr-RS" dirty="0" err="1"/>
              <a:t>нутриционисту</a:t>
            </a:r>
            <a:r>
              <a:rPr lang="sr-Cyrl-RS" dirty="0"/>
              <a:t>!</a:t>
            </a:r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426576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781A9-E28B-51C4-C4F6-E694AD3AE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790" y="659219"/>
            <a:ext cx="10672437" cy="57187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Конзумација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глутена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, који се налази у пшеници, јечму, ражи (и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овасу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), доводи до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упалних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промена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слузнице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танког црева што за последицу има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храњеност.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/>
              <a:t>Поред </a:t>
            </a:r>
            <a:r>
              <a:rPr lang="sr-RS" dirty="0" err="1"/>
              <a:t>оштећања</a:t>
            </a:r>
            <a:r>
              <a:rPr lang="sr-RS" dirty="0"/>
              <a:t> </a:t>
            </a:r>
            <a:r>
              <a:rPr lang="sr-RS" dirty="0" err="1"/>
              <a:t>слузнице</a:t>
            </a:r>
            <a:r>
              <a:rPr lang="sr-RS" dirty="0"/>
              <a:t> танког црева, неадекватно активиран имуни систем може оштетити и било који други орган.</a:t>
            </a:r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се може манифестовати у свим животним добима.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се испољава код генетски предиспонираних особа и једном испољена има хроничан ток.</a:t>
            </a:r>
          </a:p>
          <a:p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496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D6FF4-4658-53ED-2715-D376018F2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7389"/>
            <a:ext cx="5905500" cy="5366251"/>
          </a:xfrm>
        </p:spPr>
        <p:txBody>
          <a:bodyPr>
            <a:normAutofit/>
          </a:bodyPr>
          <a:lstStyle/>
          <a:p>
            <a:r>
              <a:rPr lang="sr-Cyrl-RS" b="1" dirty="0"/>
              <a:t>Д</a:t>
            </a:r>
            <a:r>
              <a:rPr lang="sr-RS" b="1" dirty="0"/>
              <a:t>обијањ</a:t>
            </a:r>
            <a:r>
              <a:rPr lang="sr-Cyrl-RS" b="1" dirty="0"/>
              <a:t>е</a:t>
            </a:r>
            <a:r>
              <a:rPr lang="sr-RS" b="1" dirty="0"/>
              <a:t> рецепата за </a:t>
            </a:r>
            <a:r>
              <a:rPr lang="sr-RS" b="1" dirty="0" err="1"/>
              <a:t>безглутенско</a:t>
            </a:r>
            <a:r>
              <a:rPr lang="sr-RS" b="1" dirty="0"/>
              <a:t> брашно:</a:t>
            </a:r>
            <a:r>
              <a:rPr lang="sr-RS" dirty="0"/>
              <a:t> у Србији особе са </a:t>
            </a:r>
            <a:r>
              <a:rPr lang="sr-RS" dirty="0" err="1"/>
              <a:t>целијакијом</a:t>
            </a:r>
            <a:r>
              <a:rPr lang="sr-RS" dirty="0"/>
              <a:t> имају право на </a:t>
            </a:r>
            <a:r>
              <a:rPr lang="sr-Cyrl-RS" dirty="0">
                <a:highlight>
                  <a:srgbClr val="FFFF00"/>
                </a:highlight>
              </a:rPr>
              <a:t>7</a:t>
            </a:r>
            <a:r>
              <a:rPr lang="sr-RS" dirty="0">
                <a:highlight>
                  <a:srgbClr val="FFFF00"/>
                </a:highlight>
              </a:rPr>
              <a:t>кг брашна без </a:t>
            </a:r>
            <a:r>
              <a:rPr lang="sr-RS" dirty="0" err="1">
                <a:highlight>
                  <a:srgbClr val="FFFF00"/>
                </a:highlight>
              </a:rPr>
              <a:t>глутена</a:t>
            </a:r>
            <a:r>
              <a:rPr lang="sr-RS" dirty="0">
                <a:highlight>
                  <a:srgbClr val="FFFF00"/>
                </a:highlight>
              </a:rPr>
              <a:t> </a:t>
            </a:r>
            <a:r>
              <a:rPr lang="sr-RS" dirty="0"/>
              <a:t>на месечном нивоу</a:t>
            </a:r>
            <a:r>
              <a:rPr lang="sr-Cyrl-RS" dirty="0"/>
              <a:t> (</a:t>
            </a:r>
            <a:r>
              <a:rPr lang="sr-Cyrl-RS" dirty="0" err="1"/>
              <a:t>мих</a:t>
            </a:r>
            <a:r>
              <a:rPr lang="sr-Cyrl-RS" dirty="0"/>
              <a:t> </a:t>
            </a:r>
            <a:r>
              <a:rPr lang="sr-Cyrl-RS" dirty="0" err="1"/>
              <a:t>Б</a:t>
            </a:r>
            <a:r>
              <a:rPr lang="sr-Cyrl-RS" dirty="0"/>
              <a:t>-хлебно, </a:t>
            </a:r>
            <a:r>
              <a:rPr lang="sr-Cyrl-RS" dirty="0" err="1"/>
              <a:t>мих</a:t>
            </a:r>
            <a:r>
              <a:rPr lang="sr-Cyrl-RS" dirty="0"/>
              <a:t> </a:t>
            </a:r>
            <a:r>
              <a:rPr lang="sr-Cyrl-RS" dirty="0" err="1"/>
              <a:t>Ц</a:t>
            </a:r>
            <a:r>
              <a:rPr lang="sr-Cyrl-RS" dirty="0"/>
              <a:t>-за колаче)</a:t>
            </a:r>
          </a:p>
          <a:p>
            <a:endParaRPr lang="en-US" dirty="0"/>
          </a:p>
          <a:p>
            <a:r>
              <a:rPr lang="sr-RS" dirty="0"/>
              <a:t>Од стране педијатра/изабраног лекара у Дому здравља, а на основу извештаја </a:t>
            </a:r>
            <a:r>
              <a:rPr lang="sr-RS" dirty="0" err="1"/>
              <a:t>гастроентеролога</a:t>
            </a:r>
            <a:r>
              <a:rPr lang="sr-RS" dirty="0"/>
              <a:t>, пацијенти добијају рецепт за </a:t>
            </a:r>
            <a:r>
              <a:rPr lang="sr-RS" dirty="0" err="1"/>
              <a:t>безглутенско</a:t>
            </a:r>
            <a:r>
              <a:rPr lang="sr-RS" dirty="0"/>
              <a:t> брашно које </a:t>
            </a:r>
            <a:r>
              <a:rPr lang="sr-Cyrl-RS" dirty="0"/>
              <a:t>се преузима</a:t>
            </a:r>
            <a:r>
              <a:rPr lang="sr-RS" dirty="0"/>
              <a:t> у апотеци.</a:t>
            </a:r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7842927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63A9F-E80E-2602-87A5-058A16EC8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400" dirty="0" err="1">
                <a:latin typeface="Arial" panose="020B0604020202020204" pitchFamily="34" charset="0"/>
                <a:cs typeface="Arial" panose="020B0604020202020204" pitchFamily="34" charset="0"/>
              </a:rPr>
              <a:t>Безглутенска</a:t>
            </a:r>
            <a:r>
              <a:rPr lang="sr-Cyrl-RS" sz="3400" dirty="0">
                <a:latin typeface="Arial" panose="020B0604020202020204" pitchFamily="34" charset="0"/>
                <a:cs typeface="Arial" panose="020B0604020202020204" pitchFamily="34" charset="0"/>
              </a:rPr>
              <a:t> исхрана</a:t>
            </a:r>
            <a:endParaRPr lang="en-R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BAB2D-E082-FC12-E80A-DEBB952C7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 err="1"/>
              <a:t>Безглутенска</a:t>
            </a:r>
            <a:r>
              <a:rPr lang="sr-RS" dirty="0"/>
              <a:t> исхрана искључује присуство </a:t>
            </a:r>
            <a:r>
              <a:rPr lang="sr-RS" dirty="0" err="1"/>
              <a:t>глутена</a:t>
            </a:r>
            <a:r>
              <a:rPr lang="sr-RS" dirty="0"/>
              <a:t> у потпуности. Људи који су на </a:t>
            </a:r>
            <a:r>
              <a:rPr lang="sr-RS" dirty="0" err="1"/>
              <a:t>безглутенском</a:t>
            </a:r>
            <a:r>
              <a:rPr lang="sr-RS" dirty="0"/>
              <a:t> начину исхране могу да једу храну која је природно без </a:t>
            </a:r>
            <a:r>
              <a:rPr lang="sr-RS" dirty="0" err="1"/>
              <a:t>глутена</a:t>
            </a:r>
            <a:r>
              <a:rPr lang="sr-RS" dirty="0"/>
              <a:t> као и све остале комбинације јела која су без присуства </a:t>
            </a:r>
            <a:r>
              <a:rPr lang="sr-RS" dirty="0" err="1"/>
              <a:t>глутен</a:t>
            </a:r>
            <a:r>
              <a:rPr lang="sr-RS" dirty="0"/>
              <a:t> протеина.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0287206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9E6C6-F4D9-0FA2-ACC2-FF1B142B4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400" dirty="0">
                <a:latin typeface="Arial" panose="020B0604020202020204" pitchFamily="34" charset="0"/>
                <a:cs typeface="Arial" panose="020B0604020202020204" pitchFamily="34" charset="0"/>
              </a:rPr>
              <a:t>Намирнице које не садрже </a:t>
            </a:r>
            <a:r>
              <a:rPr lang="sr-Cyrl-RS" sz="34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endParaRPr lang="en-R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C8406-9D8F-BF65-4883-53F4C2E23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RS" dirty="0"/>
              <a:t>Већина непрерађених намирница не садржи </a:t>
            </a:r>
            <a:r>
              <a:rPr lang="sr-RS" dirty="0" err="1"/>
              <a:t>глутен</a:t>
            </a:r>
            <a:r>
              <a:rPr lang="sr-RS" dirty="0"/>
              <a:t>. Упркос томе, он се скоро свуда појављује када су у питању прехрамбени производи на чијим амбалажама би требало јасно да стоји присуство </a:t>
            </a:r>
            <a:r>
              <a:rPr lang="sr-RS" dirty="0" err="1"/>
              <a:t>глутена</a:t>
            </a:r>
            <a:r>
              <a:rPr lang="sr-RS" dirty="0"/>
              <a:t>. Због тога се у </a:t>
            </a:r>
            <a:r>
              <a:rPr lang="sr-RS" dirty="0" err="1"/>
              <a:t>безглутенској</a:t>
            </a:r>
            <a:r>
              <a:rPr lang="sr-RS" dirty="0"/>
              <a:t> исхрани саветује већинска употреба намирница које су необрађене.</a:t>
            </a:r>
          </a:p>
          <a:p>
            <a:endParaRPr lang="sr-RS" dirty="0"/>
          </a:p>
          <a:p>
            <a:r>
              <a:rPr lang="sr-RS" dirty="0"/>
              <a:t>Намирнице које не садрже </a:t>
            </a:r>
            <a:r>
              <a:rPr lang="sr-RS" dirty="0" err="1"/>
              <a:t>глутен</a:t>
            </a:r>
            <a:r>
              <a:rPr lang="sr-RS" dirty="0"/>
              <a:t> су: месо, риба, воће, јаја, непрерађени </a:t>
            </a:r>
            <a:r>
              <a:rPr lang="sr-RS" dirty="0" err="1"/>
              <a:t>орашасти</a:t>
            </a:r>
            <a:r>
              <a:rPr lang="sr-RS" dirty="0"/>
              <a:t> плодови, кукуруз, пиринач, </a:t>
            </a:r>
            <a:r>
              <a:rPr lang="sr-RS" dirty="0" err="1"/>
              <a:t>амарант</a:t>
            </a:r>
            <a:r>
              <a:rPr lang="sr-RS" dirty="0"/>
              <a:t>, </a:t>
            </a:r>
            <a:r>
              <a:rPr lang="sr-RS" dirty="0" err="1"/>
              <a:t>киноа</a:t>
            </a:r>
            <a:r>
              <a:rPr lang="sr-RS" dirty="0"/>
              <a:t>, просо, семенке, хељда, соја,</a:t>
            </a:r>
            <a:r>
              <a:rPr lang="sr-Cyrl-RS" dirty="0"/>
              <a:t> сокови,</a:t>
            </a:r>
            <a:r>
              <a:rPr lang="sr-RS" dirty="0"/>
              <a:t> млечни производи, вино, мед, </a:t>
            </a:r>
            <a:r>
              <a:rPr lang="sr-RS" dirty="0" err="1"/>
              <a:t>фруктоза</a:t>
            </a:r>
            <a:r>
              <a:rPr lang="sr-RS" dirty="0"/>
              <a:t>, чај, кафа.</a:t>
            </a:r>
          </a:p>
          <a:p>
            <a:endParaRPr lang="sr-RS" dirty="0"/>
          </a:p>
          <a:p>
            <a:r>
              <a:rPr lang="sr-RS" dirty="0"/>
              <a:t>Насупрот њима, стоје намирнице које садрже </a:t>
            </a:r>
            <a:r>
              <a:rPr lang="sr-RS" dirty="0" err="1"/>
              <a:t>глутен</a:t>
            </a:r>
            <a:r>
              <a:rPr lang="sr-RS" dirty="0"/>
              <a:t>, а то су у изворном облику: пшеница, јечам и раж, затим кус – кус, </a:t>
            </a:r>
            <a:r>
              <a:rPr lang="sr-RS" dirty="0" err="1"/>
              <a:t>спелта</a:t>
            </a:r>
            <a:r>
              <a:rPr lang="sr-RS" dirty="0"/>
              <a:t>.</a:t>
            </a:r>
          </a:p>
          <a:p>
            <a:endParaRPr lang="sr-RS" dirty="0"/>
          </a:p>
          <a:p>
            <a:endParaRPr lang="sr-RS" dirty="0"/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40734372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35398-201B-979D-54AD-1DECC6322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84C92-F725-C589-700D-3BFCBF4FF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010" y="2323782"/>
            <a:ext cx="4876800" cy="4351338"/>
          </a:xfrm>
        </p:spPr>
        <p:txBody>
          <a:bodyPr/>
          <a:lstStyle/>
          <a:p>
            <a:r>
              <a:rPr lang="sr-Cyrl-RS" dirty="0"/>
              <a:t>П</a:t>
            </a:r>
            <a:r>
              <a:rPr lang="sr-RS" dirty="0"/>
              <a:t>рецртани клас жита означава да производ не садржи више од 20 </a:t>
            </a:r>
            <a:r>
              <a:rPr lang="en-US" dirty="0"/>
              <a:t>ppm</a:t>
            </a:r>
            <a:r>
              <a:rPr lang="sr-RS" dirty="0"/>
              <a:t> </a:t>
            </a:r>
            <a:r>
              <a:rPr lang="sr-RS" dirty="0" err="1"/>
              <a:t>глутена</a:t>
            </a:r>
            <a:r>
              <a:rPr lang="sr-RS" dirty="0"/>
              <a:t> по једном килограму.</a:t>
            </a:r>
          </a:p>
          <a:p>
            <a:endParaRPr lang="en-R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627C518-D62F-B484-4D61-711F91EC3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75463"/>
            <a:ext cx="5507074" cy="550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3424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57608-643F-F6BD-7085-8EADD802F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RS" sz="3200" dirty="0">
                <a:latin typeface="Arial" panose="020B0604020202020204" pitchFamily="34" charset="0"/>
                <a:cs typeface="Arial" panose="020B0604020202020204" pitchFamily="34" charset="0"/>
              </a:rPr>
              <a:t>Како бити сигуран да је производ 100% без </a:t>
            </a:r>
            <a:r>
              <a:rPr lang="sr-RS" sz="32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глутена</a:t>
            </a:r>
            <a:r>
              <a:rPr lang="sr-R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9AD0B-F790-61F0-D557-BDF77917F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8760"/>
            <a:ext cx="11235690" cy="4668203"/>
          </a:xfrm>
        </p:spPr>
        <p:txBody>
          <a:bodyPr>
            <a:normAutofit fontScale="92500" lnSpcReduction="10000"/>
          </a:bodyPr>
          <a:lstStyle/>
          <a:p>
            <a:r>
              <a:rPr lang="sr-RS" dirty="0"/>
              <a:t>Производи означени интернационалним симболом за </a:t>
            </a:r>
            <a:r>
              <a:rPr lang="sr-RS" dirty="0" err="1"/>
              <a:t>безглутенске</a:t>
            </a:r>
            <a:r>
              <a:rPr lang="sr-RS" dirty="0"/>
              <a:t> производе су безбедни</a:t>
            </a:r>
            <a:endParaRPr lang="sr-Cyrl-RS" dirty="0"/>
          </a:p>
          <a:p>
            <a:r>
              <a:rPr lang="sr-RS" dirty="0"/>
              <a:t>Знак је рег</a:t>
            </a:r>
            <a:r>
              <a:rPr lang="sr-Cyrl-RS" dirty="0"/>
              <a:t>и</a:t>
            </a:r>
            <a:r>
              <a:rPr lang="sr-RS" dirty="0"/>
              <a:t>строван од стране националних удружења на европском нивоу и додељује се произвођачима који испуњавају стандарде </a:t>
            </a:r>
            <a:r>
              <a:rPr lang="sr-RS" dirty="0" err="1"/>
              <a:t>безглутенске</a:t>
            </a:r>
            <a:r>
              <a:rPr lang="sr-RS" dirty="0"/>
              <a:t> производње.</a:t>
            </a:r>
          </a:p>
          <a:p>
            <a:endParaRPr lang="sr-RS" dirty="0"/>
          </a:p>
          <a:p>
            <a:endParaRPr lang="sr-RS" dirty="0"/>
          </a:p>
          <a:p>
            <a:r>
              <a:rPr lang="sr-RS" dirty="0"/>
              <a:t>Знак треба да садржи:</a:t>
            </a:r>
            <a:endParaRPr lang="sr-Cyrl-RS" dirty="0"/>
          </a:p>
          <a:p>
            <a:pPr lvl="1"/>
            <a:r>
              <a:rPr lang="sr-RS" dirty="0"/>
              <a:t>скраћеницу државе у којој се </a:t>
            </a:r>
            <a:r>
              <a:rPr lang="sr-RS" dirty="0" err="1"/>
              <a:t>призводи</a:t>
            </a:r>
            <a:r>
              <a:rPr lang="sr-RS" dirty="0"/>
              <a:t> и</a:t>
            </a:r>
            <a:endParaRPr lang="sr-Cyrl-RS" dirty="0"/>
          </a:p>
          <a:p>
            <a:pPr lvl="1"/>
            <a:r>
              <a:rPr lang="sr-RS" dirty="0"/>
              <a:t>серијски број који је произвођачу додељен од стране националног удружења оболелих од </a:t>
            </a:r>
            <a:r>
              <a:rPr lang="sr-RS" dirty="0" err="1"/>
              <a:t>целијакије</a:t>
            </a:r>
            <a:r>
              <a:rPr lang="sr-RS" dirty="0"/>
              <a:t>. Овакво означавање производа је одобрено и регистровано од стране АОЕЦС-а</a:t>
            </a:r>
            <a:r>
              <a:rPr lang="sr-Cyrl-RS" dirty="0"/>
              <a:t> (</a:t>
            </a:r>
            <a:r>
              <a:rPr lang="en-GB" sz="1700" b="0" i="1" cap="all" dirty="0">
                <a:solidFill>
                  <a:srgbClr val="1D331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ASSOCIATION OF EUROPEAN COELIAC SOCIETIES (AOECS)</a:t>
            </a:r>
            <a:r>
              <a:rPr lang="sr-Cyrl-RS" b="0" i="0" cap="all" dirty="0">
                <a:solidFill>
                  <a:srgbClr val="1D331A"/>
                </a:solidFill>
                <a:effectLst/>
                <a:latin typeface="proxima-nova"/>
              </a:rPr>
              <a:t>)</a:t>
            </a:r>
            <a:r>
              <a:rPr lang="en-GB" b="0" i="0" cap="all" dirty="0">
                <a:solidFill>
                  <a:srgbClr val="1D331A"/>
                </a:solidFill>
                <a:effectLst/>
                <a:latin typeface="proxima-nova"/>
              </a:rPr>
              <a:t> </a:t>
            </a:r>
            <a:endParaRPr lang="en-GB" b="0" i="0" cap="all" dirty="0">
              <a:solidFill>
                <a:srgbClr val="000000"/>
              </a:solidFill>
              <a:effectLst/>
              <a:latin typeface="proxima-nova"/>
            </a:endParaRP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5753705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BF5BC-5016-43BC-9F80-B075CD0F8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400" dirty="0">
                <a:latin typeface="Arial" panose="020B0604020202020204" pitchFamily="34" charset="0"/>
                <a:cs typeface="Arial" panose="020B0604020202020204" pitchFamily="34" charset="0"/>
              </a:rPr>
              <a:t>Како избећи унакрсну контаминацију </a:t>
            </a:r>
            <a:r>
              <a:rPr lang="sr-Cyrl-RS" sz="34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глутеном</a:t>
            </a:r>
            <a:endParaRPr lang="en-R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2887B-43A8-3586-C37D-3D3E6FC45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RS" dirty="0"/>
              <a:t>Честа појава у ресторанима и кухињама где је присутно пшенично брашно је унакрсна контаминација. </a:t>
            </a:r>
            <a:endParaRPr lang="sr-Cyrl-RS" dirty="0"/>
          </a:p>
          <a:p>
            <a:r>
              <a:rPr lang="sr-RS" dirty="0"/>
              <a:t>Особама оболелим од </a:t>
            </a:r>
            <a:r>
              <a:rPr lang="sr-RS" dirty="0" err="1"/>
              <a:t>целијакије</a:t>
            </a:r>
            <a:r>
              <a:rPr lang="sr-RS" dirty="0"/>
              <a:t> може озбиљно угрозити здравље, али алергичнима на </a:t>
            </a:r>
            <a:r>
              <a:rPr lang="sr-RS" dirty="0" err="1"/>
              <a:t>глутен</a:t>
            </a:r>
            <a:r>
              <a:rPr lang="sr-RS" dirty="0"/>
              <a:t> такође може изазвати алергијску реакцију. </a:t>
            </a:r>
            <a:endParaRPr lang="sr-Cyrl-RS" dirty="0"/>
          </a:p>
          <a:p>
            <a:r>
              <a:rPr lang="sr-RS" dirty="0"/>
              <a:t>Избегавање </a:t>
            </a:r>
            <a:r>
              <a:rPr lang="sr-RS" dirty="0" err="1"/>
              <a:t>глутена</a:t>
            </a:r>
            <a:r>
              <a:rPr lang="sr-RS" dirty="0"/>
              <a:t> је кључно, али </a:t>
            </a:r>
            <a:r>
              <a:rPr lang="sr-RS" dirty="0" err="1"/>
              <a:t>глутен</a:t>
            </a:r>
            <a:r>
              <a:rPr lang="sr-RS" dirty="0"/>
              <a:t> је свуда ако имате пшенично брашно у кухињи. </a:t>
            </a:r>
            <a:endParaRPr lang="sr-Cyrl-RS" dirty="0"/>
          </a:p>
          <a:p>
            <a:r>
              <a:rPr lang="sr-Cyrl-RS" dirty="0"/>
              <a:t>К</a:t>
            </a:r>
            <a:r>
              <a:rPr lang="sr-RS" dirty="0"/>
              <a:t>ако спречит</a:t>
            </a:r>
            <a:r>
              <a:rPr lang="sr-Cyrl-RS" dirty="0"/>
              <a:t>и</a:t>
            </a:r>
            <a:r>
              <a:rPr lang="sr-RS" dirty="0"/>
              <a:t> унакрсну контаминацију:</a:t>
            </a:r>
            <a:endParaRPr lang="sr-Cyrl-RS" dirty="0"/>
          </a:p>
          <a:p>
            <a:pPr lvl="1"/>
            <a:r>
              <a:rPr lang="sr-Cyrl-RS" dirty="0"/>
              <a:t>1. Храна и кухињски прибор (посебне полице, посебно посуђе, апарати за припрему хране, есцајг…)</a:t>
            </a:r>
          </a:p>
          <a:p>
            <a:pPr lvl="1"/>
            <a:r>
              <a:rPr lang="sr-Cyrl-RS" dirty="0"/>
              <a:t>2. Хигијена посуђа</a:t>
            </a:r>
          </a:p>
          <a:p>
            <a:endParaRPr lang="sr-RS" dirty="0"/>
          </a:p>
          <a:p>
            <a:endParaRPr lang="sr-RS" dirty="0"/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9649743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72B1F-37E3-F939-42F4-75E3C08A5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Чињенице о </a:t>
            </a:r>
            <a:r>
              <a:rPr lang="sr-Cyrl-RS" sz="3200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целијакији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EFA7A-9323-F0F2-0AA2-7ECC897C40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6 до 10 година је потребно да се дијагностикује </a:t>
            </a:r>
            <a:r>
              <a:rPr lang="sr-Cyrl-RS" dirty="0" err="1"/>
              <a:t>целијакија</a:t>
            </a:r>
            <a:endParaRPr lang="sr-Cyrl-RS" dirty="0"/>
          </a:p>
          <a:p>
            <a:r>
              <a:rPr lang="sr-Cyrl-RS" dirty="0"/>
              <a:t>Може се јавити и код мушкараца и код жена било које доби</a:t>
            </a:r>
          </a:p>
          <a:p>
            <a:r>
              <a:rPr lang="sr-Cyrl-RS" dirty="0"/>
              <a:t>Може се јавити код деце</a:t>
            </a:r>
          </a:p>
          <a:p>
            <a:r>
              <a:rPr lang="sr-Cyrl-RS" dirty="0"/>
              <a:t>Не постоји лек за </a:t>
            </a:r>
            <a:r>
              <a:rPr lang="sr-Cyrl-RS" dirty="0" err="1"/>
              <a:t>целијакију</a:t>
            </a:r>
            <a:endParaRPr lang="sr-Cyrl-RS" dirty="0"/>
          </a:p>
          <a:p>
            <a:r>
              <a:rPr lang="sr-Cyrl-RS" dirty="0"/>
              <a:t>На једну особу оболелу од </a:t>
            </a:r>
            <a:r>
              <a:rPr lang="sr-Cyrl-RS" dirty="0" err="1"/>
              <a:t>целијакије</a:t>
            </a:r>
            <a:r>
              <a:rPr lang="sr-Cyrl-RS" dirty="0"/>
              <a:t> сматра се да има још седам непрепознатих случајева</a:t>
            </a:r>
          </a:p>
          <a:p>
            <a:r>
              <a:rPr lang="sr-Cyrl-RS" dirty="0" err="1"/>
              <a:t>Безглутенска</a:t>
            </a:r>
            <a:r>
              <a:rPr lang="sr-Cyrl-RS" dirty="0"/>
              <a:t> исхрана је једини начин лечења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87988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87C54D11-3767-6B78-1133-AD2690DFB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" y="1603375"/>
            <a:ext cx="3962400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B670A26-EF9C-370C-3ED5-C48A41C00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640" y="3233738"/>
            <a:ext cx="4927600" cy="332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BBC664C-1085-E30C-9262-7C5141D39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140" y="193675"/>
            <a:ext cx="27432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32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25143-954D-F7BF-DEDE-2D3A43A69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610" y="1082675"/>
            <a:ext cx="10515600" cy="4351338"/>
          </a:xfrm>
        </p:spPr>
        <p:txBody>
          <a:bodyPr>
            <a:normAutofit/>
          </a:bodyPr>
          <a:lstStyle/>
          <a:p>
            <a:r>
              <a:rPr lang="sr-RS" dirty="0"/>
              <a:t>Додатно упозорење за </a:t>
            </a:r>
            <a:r>
              <a:rPr lang="en-US" i="1" dirty="0"/>
              <a:t>gluten free </a:t>
            </a:r>
            <a:r>
              <a:rPr lang="sr-RS" dirty="0"/>
              <a:t>намирнице</a:t>
            </a:r>
          </a:p>
          <a:p>
            <a:r>
              <a:rPr lang="sr-RS" dirty="0"/>
              <a:t>Посебно би требало да буду наглашени састојци који садрже </a:t>
            </a:r>
            <a:r>
              <a:rPr lang="sr-RS" dirty="0" err="1"/>
              <a:t>глутен</a:t>
            </a:r>
            <a:r>
              <a:rPr lang="sr-RS" dirty="0"/>
              <a:t>, али то искључује следеће:</a:t>
            </a:r>
          </a:p>
          <a:p>
            <a:pPr lvl="1"/>
            <a:r>
              <a:rPr lang="sr-RS" dirty="0" err="1"/>
              <a:t>глукозни</a:t>
            </a:r>
            <a:r>
              <a:rPr lang="sr-RS" dirty="0"/>
              <a:t> сируп на бази пшенице, укључујући и </a:t>
            </a:r>
            <a:r>
              <a:rPr lang="sr-RS" dirty="0" err="1"/>
              <a:t>декстрозу</a:t>
            </a:r>
            <a:endParaRPr lang="sr-RS" dirty="0"/>
          </a:p>
          <a:p>
            <a:pPr lvl="1"/>
            <a:r>
              <a:rPr lang="sr-RS" dirty="0" err="1"/>
              <a:t>малтодекстрин</a:t>
            </a:r>
            <a:r>
              <a:rPr lang="sr-RS" dirty="0"/>
              <a:t> на бази пшенице</a:t>
            </a:r>
          </a:p>
          <a:p>
            <a:pPr lvl="1"/>
            <a:r>
              <a:rPr lang="sr-RS" dirty="0" err="1"/>
              <a:t>глукозни</a:t>
            </a:r>
            <a:r>
              <a:rPr lang="sr-RS" dirty="0"/>
              <a:t> сируп на бази јечма</a:t>
            </a:r>
          </a:p>
          <a:p>
            <a:pPr lvl="1"/>
            <a:r>
              <a:rPr lang="sr-RS" dirty="0"/>
              <a:t>житне дестилате или етил алкохол пољопривредног порекла за производњу јаких алкохолних пића добијених из жита.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41684105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C04D9-0437-B323-8086-2AC530432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90" y="751204"/>
            <a:ext cx="10515600" cy="5203825"/>
          </a:xfrm>
        </p:spPr>
        <p:txBody>
          <a:bodyPr>
            <a:normAutofit lnSpcReduction="10000"/>
          </a:bodyPr>
          <a:lstStyle/>
          <a:p>
            <a:r>
              <a:rPr lang="sr-RS" sz="3100" u="sng" dirty="0"/>
              <a:t>Недозвољени скроб </a:t>
            </a:r>
          </a:p>
          <a:p>
            <a:r>
              <a:rPr lang="sr-RS" dirty="0"/>
              <a:t>У правилнику о декларисању хране стоји да назив категорије „скроб” мора бити допуњен навођењем његовог биљног порекла, у случају да тај састојак може да садржи </a:t>
            </a:r>
            <a:r>
              <a:rPr lang="sr-RS" dirty="0" err="1"/>
              <a:t>глутен</a:t>
            </a:r>
            <a:r>
              <a:rPr lang="sr-RS" dirty="0"/>
              <a:t>. То су скробови:</a:t>
            </a:r>
          </a:p>
          <a:p>
            <a:pPr lvl="1"/>
            <a:r>
              <a:rPr lang="sr-RS" dirty="0"/>
              <a:t>Е 1404 </a:t>
            </a:r>
            <a:r>
              <a:rPr lang="sr-RS" dirty="0" err="1"/>
              <a:t>оксидовани</a:t>
            </a:r>
            <a:r>
              <a:rPr lang="sr-RS" dirty="0"/>
              <a:t> скроб</a:t>
            </a:r>
          </a:p>
          <a:p>
            <a:pPr lvl="1"/>
            <a:r>
              <a:rPr lang="sr-RS" dirty="0"/>
              <a:t>Е 1410 </a:t>
            </a:r>
            <a:r>
              <a:rPr lang="sr-RS" dirty="0" err="1"/>
              <a:t>моноскробни</a:t>
            </a:r>
            <a:r>
              <a:rPr lang="sr-RS" dirty="0"/>
              <a:t> фосфат</a:t>
            </a:r>
          </a:p>
          <a:p>
            <a:pPr lvl="1"/>
            <a:r>
              <a:rPr lang="sr-RS" dirty="0"/>
              <a:t>Е 1412 </a:t>
            </a:r>
            <a:r>
              <a:rPr lang="sr-RS" dirty="0" err="1"/>
              <a:t>дискробни</a:t>
            </a:r>
            <a:r>
              <a:rPr lang="sr-RS" dirty="0"/>
              <a:t> фосфат</a:t>
            </a:r>
          </a:p>
          <a:p>
            <a:pPr lvl="1"/>
            <a:r>
              <a:rPr lang="sr-RS" dirty="0"/>
              <a:t>Е 1413 </a:t>
            </a:r>
            <a:r>
              <a:rPr lang="sr-RS" dirty="0" err="1"/>
              <a:t>фосфоризовани</a:t>
            </a:r>
            <a:r>
              <a:rPr lang="sr-RS" dirty="0"/>
              <a:t> </a:t>
            </a:r>
            <a:r>
              <a:rPr lang="sr-RS" dirty="0" err="1"/>
              <a:t>дискроб</a:t>
            </a:r>
            <a:r>
              <a:rPr lang="sr-RS" dirty="0"/>
              <a:t> фосфат</a:t>
            </a:r>
          </a:p>
          <a:p>
            <a:pPr lvl="1"/>
            <a:r>
              <a:rPr lang="sr-RS" dirty="0"/>
              <a:t>Е 1414 </a:t>
            </a:r>
            <a:r>
              <a:rPr lang="sr-RS" dirty="0" err="1"/>
              <a:t>ацетиларни</a:t>
            </a:r>
            <a:r>
              <a:rPr lang="sr-RS" dirty="0"/>
              <a:t> </a:t>
            </a:r>
            <a:r>
              <a:rPr lang="sr-RS" dirty="0" err="1"/>
              <a:t>дискроб</a:t>
            </a:r>
            <a:r>
              <a:rPr lang="sr-RS" dirty="0"/>
              <a:t> фосфат</a:t>
            </a:r>
          </a:p>
          <a:p>
            <a:pPr lvl="1"/>
            <a:r>
              <a:rPr lang="sr-RS" dirty="0"/>
              <a:t>Е 1420 </a:t>
            </a:r>
            <a:r>
              <a:rPr lang="sr-RS" dirty="0" err="1"/>
              <a:t>ацетилизирани</a:t>
            </a:r>
            <a:r>
              <a:rPr lang="sr-RS" dirty="0"/>
              <a:t> скроб</a:t>
            </a:r>
          </a:p>
          <a:p>
            <a:pPr lvl="1"/>
            <a:r>
              <a:rPr lang="sr-RS" dirty="0"/>
              <a:t>Е 1422 </a:t>
            </a:r>
            <a:r>
              <a:rPr lang="sr-RS" dirty="0" err="1"/>
              <a:t>ацетиларни</a:t>
            </a:r>
            <a:r>
              <a:rPr lang="sr-RS" dirty="0"/>
              <a:t> </a:t>
            </a:r>
            <a:r>
              <a:rPr lang="sr-RS" dirty="0" err="1"/>
              <a:t>дискроб</a:t>
            </a:r>
            <a:r>
              <a:rPr lang="sr-RS" dirty="0"/>
              <a:t> </a:t>
            </a:r>
            <a:r>
              <a:rPr lang="sr-RS" dirty="0" err="1"/>
              <a:t>адипат</a:t>
            </a:r>
            <a:endParaRPr lang="sr-RS" dirty="0"/>
          </a:p>
          <a:p>
            <a:pPr lvl="1"/>
            <a:r>
              <a:rPr lang="sr-RS" dirty="0"/>
              <a:t>Е 1440 </a:t>
            </a:r>
            <a:r>
              <a:rPr lang="sr-RS" dirty="0" err="1"/>
              <a:t>хидроксипропилен</a:t>
            </a:r>
            <a:r>
              <a:rPr lang="sr-RS" dirty="0"/>
              <a:t> скроб</a:t>
            </a:r>
          </a:p>
          <a:p>
            <a:pPr lvl="1"/>
            <a:r>
              <a:rPr lang="sr-RS" dirty="0"/>
              <a:t>Е 1442  </a:t>
            </a:r>
            <a:r>
              <a:rPr lang="sr-RS" dirty="0" err="1"/>
              <a:t>хидроксипропилен</a:t>
            </a:r>
            <a:r>
              <a:rPr lang="sr-RS" dirty="0"/>
              <a:t> </a:t>
            </a:r>
            <a:r>
              <a:rPr lang="sr-RS" dirty="0" err="1"/>
              <a:t>дискроб</a:t>
            </a:r>
            <a:r>
              <a:rPr lang="sr-RS" dirty="0"/>
              <a:t> фосфат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813547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341F8-B347-E24A-5A84-FC49AA5EE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400" dirty="0" err="1">
                <a:latin typeface="Arial" panose="020B0604020202020204" pitchFamily="34" charset="0"/>
                <a:cs typeface="Arial" panose="020B0604020202020204" pitchFamily="34" charset="0"/>
              </a:rPr>
              <a:t>Преваленца</a:t>
            </a:r>
            <a:endParaRPr lang="en-R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24F4C-5247-D799-3424-3E7EBF76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Ј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авља се код око 1% популације, односно код око 1 од 100 особа.</a:t>
            </a:r>
          </a:p>
          <a:p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Болест се јавља у отприлике 10 – 20% код рођака првог реда.</a:t>
            </a:r>
          </a:p>
          <a:p>
            <a:endParaRPr lang="sr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Чешће погађа жене: однос жене–мушкарци износи 2:1.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2271310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D9AE3-ADBC-47E6-FE0F-2855DF6D0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365"/>
            <a:ext cx="10515600" cy="4351338"/>
          </a:xfrm>
        </p:spPr>
        <p:txBody>
          <a:bodyPr>
            <a:normAutofit/>
          </a:bodyPr>
          <a:lstStyle/>
          <a:p>
            <a:endParaRPr lang="sr-RS" dirty="0"/>
          </a:p>
          <a:p>
            <a:r>
              <a:rPr lang="sr-RS" u="sng" dirty="0" err="1"/>
              <a:t>Антиоксиданти</a:t>
            </a:r>
            <a:endParaRPr lang="sr-RS" u="sng" dirty="0"/>
          </a:p>
          <a:p>
            <a:pPr lvl="1"/>
            <a:r>
              <a:rPr lang="sr-RS" dirty="0"/>
              <a:t>Е 575 </a:t>
            </a:r>
            <a:r>
              <a:rPr lang="sr-RS" dirty="0" err="1"/>
              <a:t>глуконоделта</a:t>
            </a:r>
            <a:r>
              <a:rPr lang="sr-RS" dirty="0"/>
              <a:t> </a:t>
            </a:r>
            <a:r>
              <a:rPr lang="sr-RS" dirty="0" err="1"/>
              <a:t>лактон</a:t>
            </a:r>
            <a:endParaRPr lang="sr-RS" dirty="0"/>
          </a:p>
          <a:p>
            <a:r>
              <a:rPr lang="sr-RS" dirty="0"/>
              <a:t>Вештачке боје са </a:t>
            </a:r>
            <a:r>
              <a:rPr lang="sr-RS" dirty="0" err="1"/>
              <a:t>глутеном</a:t>
            </a:r>
            <a:endParaRPr lang="sr-RS" dirty="0"/>
          </a:p>
          <a:p>
            <a:r>
              <a:rPr lang="sr-RS" dirty="0"/>
              <a:t>Врсте карамел боје:</a:t>
            </a:r>
          </a:p>
          <a:p>
            <a:pPr lvl="1"/>
            <a:r>
              <a:rPr lang="sr-RS" dirty="0"/>
              <a:t>Е 150а</a:t>
            </a:r>
          </a:p>
          <a:p>
            <a:pPr lvl="1"/>
            <a:r>
              <a:rPr lang="sr-RS" dirty="0"/>
              <a:t>Е 150б</a:t>
            </a:r>
          </a:p>
          <a:p>
            <a:pPr lvl="1"/>
            <a:r>
              <a:rPr lang="sr-RS" dirty="0"/>
              <a:t>Е 150ц</a:t>
            </a:r>
          </a:p>
          <a:p>
            <a:pPr lvl="1"/>
            <a:r>
              <a:rPr lang="sr-RS" dirty="0"/>
              <a:t>Е 150д</a:t>
            </a:r>
          </a:p>
        </p:txBody>
      </p:sp>
    </p:spTree>
    <p:extLst>
      <p:ext uri="{BB962C8B-B14F-4D97-AF65-F5344CB8AC3E}">
        <p14:creationId xmlns:p14="http://schemas.microsoft.com/office/powerpoint/2010/main" val="34453233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CEB11-DDDA-92FC-E516-AB60DDCA0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Интолеранција на </a:t>
            </a:r>
            <a:r>
              <a:rPr lang="sr-Cyrl-RS" sz="32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2AA88-A57D-CBB6-B209-52DB0275C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0,5–13% људи може имати и </a:t>
            </a:r>
            <a:r>
              <a:rPr lang="sr-RS" dirty="0" err="1"/>
              <a:t>нецелијачну</a:t>
            </a:r>
            <a:r>
              <a:rPr lang="sr-RS" dirty="0"/>
              <a:t> осетљивост на </a:t>
            </a:r>
            <a:r>
              <a:rPr lang="sr-RS" dirty="0" err="1"/>
              <a:t>глутен</a:t>
            </a:r>
            <a:r>
              <a:rPr lang="sr-RS" dirty="0"/>
              <a:t>, блажи облик интолеранције на </a:t>
            </a:r>
            <a:r>
              <a:rPr lang="sr-RS" dirty="0" err="1"/>
              <a:t>глутен</a:t>
            </a:r>
            <a:r>
              <a:rPr lang="sr-RS" dirty="0"/>
              <a:t> који такође изазива непријатност. </a:t>
            </a:r>
            <a:endParaRPr lang="en-US" dirty="0"/>
          </a:p>
          <a:p>
            <a:r>
              <a:rPr lang="sr-RS" dirty="0" err="1"/>
              <a:t>Нецелијачна</a:t>
            </a:r>
            <a:r>
              <a:rPr lang="sr-RS" dirty="0"/>
              <a:t> осетљивост на </a:t>
            </a:r>
            <a:r>
              <a:rPr lang="sr-RS" dirty="0" err="1"/>
              <a:t>глутен</a:t>
            </a:r>
            <a:r>
              <a:rPr lang="sr-RS" dirty="0"/>
              <a:t>, изазива симптоме сличне </a:t>
            </a:r>
            <a:r>
              <a:rPr lang="sr-RS" dirty="0" err="1"/>
              <a:t>целијакији</a:t>
            </a:r>
            <a:r>
              <a:rPr lang="sr-RS" dirty="0"/>
              <a:t> након конзумације </a:t>
            </a:r>
            <a:r>
              <a:rPr lang="sr-RS" dirty="0" err="1"/>
              <a:t>глутена</a:t>
            </a:r>
            <a:r>
              <a:rPr lang="sr-RS" dirty="0"/>
              <a:t>, али не потиче од </a:t>
            </a:r>
            <a:r>
              <a:rPr lang="sr-RS" dirty="0" err="1"/>
              <a:t>аутоимуне</a:t>
            </a:r>
            <a:r>
              <a:rPr lang="sr-RS" dirty="0"/>
              <a:t> реакције и не узрокује оштећење црева.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8641261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23237-A2D3-72C6-A5EC-BF244EC81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Како разликовати </a:t>
            </a:r>
            <a:r>
              <a:rPr lang="sr-Cyrl-RS" sz="3200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целијакију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(алергију на </a:t>
            </a:r>
            <a:r>
              <a:rPr lang="sr-Cyrl-RS" sz="32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) и интолеранцију на </a:t>
            </a:r>
            <a:r>
              <a:rPr lang="sr-Cyrl-RS" sz="3200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5150D-20FD-5DD3-2F80-7E8280F66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50" y="1791335"/>
            <a:ext cx="10515600" cy="4351338"/>
          </a:xfrm>
        </p:spPr>
        <p:txBody>
          <a:bodyPr/>
          <a:lstStyle/>
          <a:p>
            <a:r>
              <a:rPr lang="sr-RS" dirty="0"/>
              <a:t>Јако је битно разликовати </a:t>
            </a:r>
            <a:r>
              <a:rPr lang="sr-RS" dirty="0" err="1"/>
              <a:t>целијакију</a:t>
            </a:r>
            <a:r>
              <a:rPr lang="sr-RS" dirty="0"/>
              <a:t> тј. алергију на </a:t>
            </a:r>
            <a:r>
              <a:rPr lang="sr-RS" dirty="0" err="1"/>
              <a:t>глутен</a:t>
            </a:r>
            <a:r>
              <a:rPr lang="sr-RS" dirty="0"/>
              <a:t>, када се </a:t>
            </a:r>
            <a:r>
              <a:rPr lang="sr-RS" b="1" dirty="0"/>
              <a:t>ИМУНИ СИСТЕМ АКТИВИРА </a:t>
            </a:r>
            <a:r>
              <a:rPr lang="sr-RS" dirty="0"/>
              <a:t>изазивајући бурне реакције у врло кратком року у односу на тренутак када је намирница унета у организам, и интолеранцију на </a:t>
            </a:r>
            <a:r>
              <a:rPr lang="sr-RS" dirty="0" err="1"/>
              <a:t>глутен</a:t>
            </a:r>
            <a:r>
              <a:rPr lang="sr-RS" dirty="0"/>
              <a:t> када се </a:t>
            </a:r>
            <a:r>
              <a:rPr lang="sr-RS" b="1" dirty="0"/>
              <a:t>ИМУНИ СИСТЕМ НЕ АКТИВИРА</a:t>
            </a:r>
            <a:r>
              <a:rPr lang="sr-RS" dirty="0"/>
              <a:t>, реакција организма је спорија, а тегобе другачије.</a:t>
            </a:r>
            <a:endParaRPr lang="sr-Cyrl-RS" dirty="0"/>
          </a:p>
          <a:p>
            <a:r>
              <a:rPr lang="sr-RS" dirty="0"/>
              <a:t>Алергија је процес посредован </a:t>
            </a:r>
            <a:r>
              <a:rPr lang="sr-RS" dirty="0" err="1"/>
              <a:t>ИгЕ</a:t>
            </a:r>
            <a:r>
              <a:rPr lang="sr-RS" dirty="0"/>
              <a:t> антителима против протеина хране и приказује се као брза узрочно-последична реакција, док је интолеранција тиха реакција која може направити неке </a:t>
            </a:r>
            <a:r>
              <a:rPr lang="sr-RS" dirty="0" err="1"/>
              <a:t>дигестивне</a:t>
            </a:r>
            <a:r>
              <a:rPr lang="sr-RS" dirty="0"/>
              <a:t> промене, може да буде променљива и стечена као последица претераног уноса.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2768799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sr-RS" sz="3600" dirty="0">
                <a:latin typeface="Arial" panose="020B0604020202020204" pitchFamily="34" charset="0"/>
                <a:cs typeface="Arial" panose="020B0604020202020204" pitchFamily="34" charset="0"/>
              </a:rPr>
              <a:t>Синдром </a:t>
            </a:r>
            <a:r>
              <a:rPr lang="sr-RS" sz="3600" dirty="0" err="1">
                <a:latin typeface="Arial" panose="020B0604020202020204" pitchFamily="34" charset="0"/>
                <a:cs typeface="Arial" panose="020B0604020202020204" pitchFamily="34" charset="0"/>
              </a:rPr>
              <a:t>иритабилног</a:t>
            </a:r>
            <a:r>
              <a:rPr lang="sr-RS" sz="3600" dirty="0">
                <a:latin typeface="Arial" panose="020B0604020202020204" pitchFamily="34" charset="0"/>
                <a:cs typeface="Arial" panose="020B0604020202020204" pitchFamily="34" charset="0"/>
              </a:rPr>
              <a:t> колона. </a:t>
            </a:r>
            <a:b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RS" sz="3600" dirty="0">
                <a:latin typeface="Arial" panose="020B0604020202020204" pitchFamily="34" charset="0"/>
                <a:cs typeface="Arial" panose="020B0604020202020204" pitchFamily="34" charset="0"/>
              </a:rPr>
              <a:t>Поремећај функције гастроинтестиналног тракта код старијих пацијената. </a:t>
            </a:r>
            <a:endParaRPr lang="en-US" sz="36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AD7B70E-DD36-E25F-3617-8A977DDCCA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0322756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3078C-DC13-5D8F-F8DA-06C7445B1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Синдром </a:t>
            </a:r>
            <a:r>
              <a:rPr lang="sr-Cyrl-RS" dirty="0" err="1"/>
              <a:t>иритабилног</a:t>
            </a:r>
            <a:r>
              <a:rPr lang="sr-Cyrl-RS" dirty="0"/>
              <a:t> колона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5A602-27E7-0C9B-82EF-AF59999BE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RS" dirty="0"/>
              <a:t>Синдром </a:t>
            </a:r>
            <a:r>
              <a:rPr lang="sr-RS" dirty="0" err="1"/>
              <a:t>иритабилног</a:t>
            </a:r>
            <a:r>
              <a:rPr lang="sr-RS" dirty="0"/>
              <a:t> колона је хронично стање које карактеришу бол у стомаку и поремећен ритам пражњења </a:t>
            </a:r>
            <a:r>
              <a:rPr lang="sr-Cyrl-RS" dirty="0"/>
              <a:t>црева</a:t>
            </a:r>
            <a:r>
              <a:rPr lang="sr-RS" dirty="0"/>
              <a:t>. Представља најчешће обољење система органа за варење.</a:t>
            </a:r>
            <a:endParaRPr lang="en-US" dirty="0"/>
          </a:p>
          <a:p>
            <a:endParaRPr lang="en-US" dirty="0"/>
          </a:p>
          <a:p>
            <a:r>
              <a:rPr lang="sr-Cyrl-RS" dirty="0"/>
              <a:t>О</a:t>
            </a:r>
            <a:r>
              <a:rPr lang="sr-RS" dirty="0"/>
              <a:t>собе које имају синдром </a:t>
            </a:r>
            <a:r>
              <a:rPr lang="sr-RS" dirty="0" err="1"/>
              <a:t>иритабилног</a:t>
            </a:r>
            <a:r>
              <a:rPr lang="sr-RS" dirty="0"/>
              <a:t> колона често пате од појачане психичке напетости и стреса. </a:t>
            </a:r>
            <a:endParaRPr lang="en-US" dirty="0"/>
          </a:p>
          <a:p>
            <a:endParaRPr lang="en-US" dirty="0"/>
          </a:p>
          <a:p>
            <a:r>
              <a:rPr lang="sr-RS" dirty="0"/>
              <a:t>Интолеранција на одређену храну такође често прати „нервозна црева“, што може да значи да су алергије узрок. Одређене врсте хране заиста погоршавају симптоме синдрома </a:t>
            </a:r>
            <a:r>
              <a:rPr lang="sr-RS" dirty="0" err="1"/>
              <a:t>иритабилног</a:t>
            </a:r>
            <a:r>
              <a:rPr lang="sr-RS" dirty="0"/>
              <a:t> колона. То су млечни производи (лактоза), махунарке, </a:t>
            </a:r>
            <a:r>
              <a:rPr lang="sr-Cyrl-RS" dirty="0" err="1"/>
              <a:t>глутен</a:t>
            </a:r>
            <a:r>
              <a:rPr lang="sr-Cyrl-RS" dirty="0"/>
              <a:t>…</a:t>
            </a:r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4357347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3BC2D-D917-C783-4E6A-7D1B8A263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78CDF-4999-2CDE-42A6-86004138A5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RS" dirty="0"/>
              <a:t>Код сумње на интолеранцију, најрационалнији приступ је такозвана „елиминациона дијета", којом систематски искључујемо из исхране одређене групе намирница.</a:t>
            </a:r>
          </a:p>
          <a:p>
            <a:endParaRPr lang="sr-RS" dirty="0"/>
          </a:p>
          <a:p>
            <a:r>
              <a:rPr lang="sr-Cyrl-RS" dirty="0"/>
              <a:t>М</a:t>
            </a:r>
            <a:r>
              <a:rPr lang="sr-RS" dirty="0"/>
              <a:t>ноги истражива</a:t>
            </a:r>
            <a:r>
              <a:rPr lang="sr-Cyrl-RS" dirty="0"/>
              <a:t>ч</a:t>
            </a:r>
            <a:r>
              <a:rPr lang="sr-RS" dirty="0"/>
              <a:t>и сматрају да се код особа са синдромом нервозних црева ради о појачаној осетљивости црева на нормалну неуролошку </a:t>
            </a:r>
            <a:r>
              <a:rPr lang="sr-RS" dirty="0" err="1"/>
              <a:t>инервацију</a:t>
            </a:r>
            <a:r>
              <a:rPr lang="sr-RS" dirty="0"/>
              <a:t>.</a:t>
            </a:r>
          </a:p>
          <a:p>
            <a:endParaRPr lang="sr-RS" dirty="0"/>
          </a:p>
          <a:p>
            <a:r>
              <a:rPr lang="sr-RS" dirty="0"/>
              <a:t>Најчешће се јавља код млађих особа.</a:t>
            </a:r>
            <a:endParaRPr lang="sr-Cyrl-RS" dirty="0"/>
          </a:p>
          <a:p>
            <a:r>
              <a:rPr lang="sr-RS" dirty="0"/>
              <a:t>Два пута се чешће дијагностикује код жена.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7559176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F5188-A6BC-7666-F2FE-F12A2C7AA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RS" sz="3200" dirty="0">
                <a:latin typeface="Arial" panose="020B0604020202020204" pitchFamily="34" charset="0"/>
                <a:cs typeface="Arial" panose="020B0604020202020204" pitchFamily="34" charset="0"/>
              </a:rPr>
              <a:t>СИМПТОМИ</a:t>
            </a:r>
            <a:endParaRPr lang="en-R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C5484-9924-F270-358B-D97F3E6A4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RS" dirty="0"/>
              <a:t>Бол у трбуху (најчешће грчевити болови, „шетајућег" карактера , </a:t>
            </a:r>
            <a:r>
              <a:rPr lang="sr-RS" dirty="0" err="1"/>
              <a:t>промењљивог</a:t>
            </a:r>
            <a:r>
              <a:rPr lang="sr-RS" dirty="0"/>
              <a:t> интензитета)</a:t>
            </a:r>
          </a:p>
          <a:p>
            <a:r>
              <a:rPr lang="sr-RS" dirty="0"/>
              <a:t>Наизменична смена </a:t>
            </a:r>
            <a:r>
              <a:rPr lang="sr-Cyrl-RS" dirty="0"/>
              <a:t>дијареје</a:t>
            </a:r>
            <a:r>
              <a:rPr lang="sr-RS" dirty="0"/>
              <a:t> и </a:t>
            </a:r>
            <a:r>
              <a:rPr lang="sr-Cyrl-RS" dirty="0"/>
              <a:t>опстипације</a:t>
            </a:r>
            <a:endParaRPr lang="sr-RS" dirty="0"/>
          </a:p>
          <a:p>
            <a:r>
              <a:rPr lang="sr-RS" dirty="0"/>
              <a:t>Учестале, меке, танке, слузаве, оскудне столице</a:t>
            </a:r>
          </a:p>
          <a:p>
            <a:r>
              <a:rPr lang="sr-RS" dirty="0"/>
              <a:t>Затвор од неколико дана или недеља</a:t>
            </a:r>
          </a:p>
          <a:p>
            <a:r>
              <a:rPr lang="sr-RS" dirty="0"/>
              <a:t>Осећај недовољног пражњења црева</a:t>
            </a:r>
          </a:p>
          <a:p>
            <a:r>
              <a:rPr lang="sr-RS" dirty="0"/>
              <a:t>Надимање</a:t>
            </a:r>
          </a:p>
          <a:p>
            <a:r>
              <a:rPr lang="sr-RS" dirty="0"/>
              <a:t>Подригивање</a:t>
            </a:r>
          </a:p>
          <a:p>
            <a:r>
              <a:rPr lang="sr-RS" dirty="0"/>
              <a:t>Појачани гасови</a:t>
            </a:r>
          </a:p>
          <a:p>
            <a:r>
              <a:rPr lang="sr-RS" dirty="0"/>
              <a:t>Рани осећај ситости након јела</a:t>
            </a:r>
          </a:p>
          <a:p>
            <a:r>
              <a:rPr lang="sr-RS" dirty="0"/>
              <a:t>Горушица</a:t>
            </a:r>
          </a:p>
          <a:p>
            <a:r>
              <a:rPr lang="sr-RS" dirty="0"/>
              <a:t>Мучнина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7602313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7F4EE-6FDD-657E-DBAE-B94107964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ДИЈАГНОСТИКА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436D5-3C3E-0CE5-D575-FBD7DFF24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Преглед </a:t>
            </a:r>
            <a:r>
              <a:rPr lang="sr-RS" dirty="0" err="1"/>
              <a:t>гастроентеролога</a:t>
            </a:r>
            <a:endParaRPr lang="sr-RS" dirty="0"/>
          </a:p>
          <a:p>
            <a:r>
              <a:rPr lang="sr-RS" dirty="0"/>
              <a:t>Лабораторијске анализе (комплетна крвна слика, серумско гвожђе, хормони штитне жлезде )</a:t>
            </a:r>
          </a:p>
          <a:p>
            <a:r>
              <a:rPr lang="sr-RS" dirty="0" err="1"/>
              <a:t>копрокултура</a:t>
            </a:r>
            <a:r>
              <a:rPr lang="sr-RS" dirty="0"/>
              <a:t> на окултно крварење и микробиологија</a:t>
            </a:r>
          </a:p>
          <a:p>
            <a:r>
              <a:rPr lang="sr-RS" dirty="0" err="1"/>
              <a:t>Ректосигмоидоскопија</a:t>
            </a:r>
            <a:endParaRPr lang="sr-RS" dirty="0"/>
          </a:p>
          <a:p>
            <a:r>
              <a:rPr lang="sr-RS" dirty="0" err="1"/>
              <a:t>Колоноскопија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9448872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84426-8E72-0FA1-A6EE-8150BCBD3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Терапија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0345D-8C6D-01CB-2A4B-ABD66C617E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/>
              <a:t>Фармаколошка симптоматска терапија (</a:t>
            </a:r>
            <a:r>
              <a:rPr lang="sr-RS" dirty="0" err="1"/>
              <a:t>антихолинергици</a:t>
            </a:r>
            <a:r>
              <a:rPr lang="sr-RS" dirty="0"/>
              <a:t>, </a:t>
            </a:r>
            <a:r>
              <a:rPr lang="sr-RS" dirty="0" err="1"/>
              <a:t>антидепресиви</a:t>
            </a:r>
            <a:r>
              <a:rPr lang="sr-RS" dirty="0"/>
              <a:t>, </a:t>
            </a:r>
            <a:r>
              <a:rPr lang="sr-RS" dirty="0" err="1"/>
              <a:t>анксиолитици</a:t>
            </a:r>
            <a:r>
              <a:rPr lang="sr-RS" dirty="0"/>
              <a:t>, </a:t>
            </a:r>
            <a:r>
              <a:rPr lang="sr-RS" dirty="0" err="1"/>
              <a:t>антидијароици</a:t>
            </a:r>
            <a:r>
              <a:rPr lang="sr-RS" dirty="0"/>
              <a:t>,</a:t>
            </a:r>
            <a:r>
              <a:rPr lang="sr-Cyrl-RS" dirty="0"/>
              <a:t> </a:t>
            </a:r>
            <a:r>
              <a:rPr lang="sr-RS" dirty="0" err="1"/>
              <a:t>спазмолитици</a:t>
            </a:r>
            <a:r>
              <a:rPr lang="sr-RS" dirty="0"/>
              <a:t>...)</a:t>
            </a:r>
          </a:p>
          <a:p>
            <a:r>
              <a:rPr lang="sr-RS" dirty="0"/>
              <a:t>Дијететски режим</a:t>
            </a:r>
          </a:p>
          <a:p>
            <a:r>
              <a:rPr lang="sr-RS" dirty="0"/>
              <a:t>Психотерапија</a:t>
            </a:r>
          </a:p>
          <a:p>
            <a:r>
              <a:rPr lang="sr-RS" dirty="0"/>
              <a:t>Умерена физичка активност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5844369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51886"/>
          </a:xfrm>
        </p:spPr>
        <p:txBody>
          <a:bodyPr>
            <a:normAutofit/>
          </a:bodyPr>
          <a:lstStyle/>
          <a:p>
            <a:r>
              <a:rPr lang="en-US" sz="3200" dirty="0" err="1"/>
              <a:t>Опстипација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6329" y="1321307"/>
            <a:ext cx="10058400" cy="4861283"/>
          </a:xfrm>
        </p:spPr>
        <p:txBody>
          <a:bodyPr>
            <a:normAutofit fontScale="77500" lnSpcReduction="20000"/>
          </a:bodyPr>
          <a:lstStyle/>
          <a:p>
            <a:r>
              <a:rPr lang="bg-BG" dirty="0"/>
              <a:t>О </a:t>
            </a:r>
            <a:r>
              <a:rPr lang="bg-BG" dirty="0" err="1"/>
              <a:t>опстипацији</a:t>
            </a:r>
            <a:r>
              <a:rPr lang="bg-BG" dirty="0"/>
              <a:t> </a:t>
            </a:r>
            <a:r>
              <a:rPr lang="bg-BG" dirty="0" err="1"/>
              <a:t>можемо</a:t>
            </a:r>
            <a:r>
              <a:rPr lang="bg-BG" dirty="0"/>
              <a:t> </a:t>
            </a:r>
            <a:r>
              <a:rPr lang="bg-BG" dirty="0" err="1"/>
              <a:t>говорити</a:t>
            </a:r>
            <a:r>
              <a:rPr lang="bg-BG" dirty="0"/>
              <a:t> </a:t>
            </a:r>
            <a:r>
              <a:rPr lang="bg-BG" dirty="0" err="1"/>
              <a:t>тек</a:t>
            </a:r>
            <a:r>
              <a:rPr lang="bg-BG" dirty="0"/>
              <a:t> </a:t>
            </a:r>
            <a:r>
              <a:rPr lang="bg-BG" dirty="0" err="1"/>
              <a:t>када</a:t>
            </a:r>
            <a:r>
              <a:rPr lang="bg-BG" dirty="0"/>
              <a:t> се </a:t>
            </a:r>
            <a:r>
              <a:rPr lang="bg-BG" dirty="0" err="1"/>
              <a:t>елиминација</a:t>
            </a:r>
            <a:r>
              <a:rPr lang="bg-BG" dirty="0"/>
              <a:t> </a:t>
            </a:r>
            <a:r>
              <a:rPr lang="bg-BG" dirty="0" err="1"/>
              <a:t>фецеса</a:t>
            </a:r>
            <a:r>
              <a:rPr lang="bg-BG" dirty="0"/>
              <a:t> </a:t>
            </a:r>
            <a:r>
              <a:rPr lang="bg-BG" dirty="0" err="1"/>
              <a:t>обавља</a:t>
            </a:r>
            <a:r>
              <a:rPr lang="bg-BG" dirty="0"/>
              <a:t> </a:t>
            </a:r>
            <a:r>
              <a:rPr lang="bg-BG" dirty="0" err="1"/>
              <a:t>ређе</a:t>
            </a:r>
            <a:r>
              <a:rPr lang="bg-BG" dirty="0"/>
              <a:t> него </a:t>
            </a:r>
            <a:r>
              <a:rPr lang="bg-BG" dirty="0" err="1"/>
              <a:t>сваког</a:t>
            </a:r>
            <a:r>
              <a:rPr lang="bg-BG" dirty="0"/>
              <a:t> </a:t>
            </a:r>
            <a:r>
              <a:rPr lang="bg-BG" dirty="0" err="1"/>
              <a:t>другог</a:t>
            </a:r>
            <a:r>
              <a:rPr lang="bg-BG" dirty="0"/>
              <a:t> дана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У</a:t>
            </a:r>
            <a:r>
              <a:rPr lang="bg-BG" dirty="0" err="1"/>
              <a:t>купна</a:t>
            </a:r>
            <a:r>
              <a:rPr lang="bg-BG" dirty="0"/>
              <a:t> </a:t>
            </a:r>
            <a:r>
              <a:rPr lang="bg-BG" dirty="0" err="1"/>
              <a:t>појав</a:t>
            </a:r>
            <a:r>
              <a:rPr lang="hr-HR" dirty="0" err="1"/>
              <a:t>а</a:t>
            </a:r>
            <a:r>
              <a:rPr lang="bg-BG" dirty="0"/>
              <a:t> у </a:t>
            </a:r>
            <a:r>
              <a:rPr lang="bg-BG" dirty="0" err="1"/>
              <a:t>популацији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око 30 </a:t>
            </a:r>
            <a:r>
              <a:rPr lang="bg-BG" dirty="0" err="1"/>
              <a:t>посто</a:t>
            </a:r>
            <a:r>
              <a:rPr lang="bg-BG" dirty="0"/>
              <a:t>, </a:t>
            </a:r>
            <a:r>
              <a:rPr lang="bg-BG" dirty="0" err="1"/>
              <a:t>учесталија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у жена и расте с</a:t>
            </a:r>
            <a:r>
              <a:rPr lang="hr-HR" dirty="0" err="1"/>
              <a:t>тарењем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Болест</a:t>
            </a:r>
            <a:r>
              <a:rPr lang="en-US" dirty="0"/>
              <a:t> </a:t>
            </a:r>
            <a:r>
              <a:rPr lang="en-US" dirty="0" err="1"/>
              <a:t>модерног</a:t>
            </a:r>
            <a:r>
              <a:rPr lang="en-US" dirty="0"/>
              <a:t> </a:t>
            </a:r>
            <a:r>
              <a:rPr lang="en-US" dirty="0" err="1"/>
              <a:t>доба</a:t>
            </a:r>
            <a:endParaRPr lang="en-US" dirty="0"/>
          </a:p>
          <a:p>
            <a:endParaRPr lang="en-US" dirty="0"/>
          </a:p>
          <a:p>
            <a:r>
              <a:rPr lang="hr-HR" dirty="0" err="1"/>
              <a:t>Д</a:t>
            </a:r>
            <a:r>
              <a:rPr lang="bg-BG" dirty="0" err="1"/>
              <a:t>анашњи</a:t>
            </a:r>
            <a:r>
              <a:rPr lang="bg-BG" dirty="0"/>
              <a:t> начин живота и рада </a:t>
            </a:r>
            <a:r>
              <a:rPr lang="bg-BG" dirty="0" err="1"/>
              <a:t>који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у </a:t>
            </a:r>
            <a:r>
              <a:rPr lang="bg-BG" dirty="0" err="1"/>
              <a:t>већини</a:t>
            </a:r>
            <a:r>
              <a:rPr lang="bg-BG" dirty="0"/>
              <a:t> </a:t>
            </a:r>
            <a:r>
              <a:rPr lang="bg-BG" dirty="0" err="1"/>
              <a:t>професија</a:t>
            </a:r>
            <a:r>
              <a:rPr lang="bg-BG" dirty="0"/>
              <a:t> везана за </a:t>
            </a:r>
            <a:r>
              <a:rPr lang="bg-BG" dirty="0" err="1"/>
              <a:t>седење</a:t>
            </a:r>
            <a:r>
              <a:rPr lang="bg-BG" dirty="0"/>
              <a:t> пред </a:t>
            </a:r>
            <a:r>
              <a:rPr lang="bg-BG" dirty="0" err="1"/>
              <a:t>рачунаром</a:t>
            </a:r>
            <a:r>
              <a:rPr lang="bg-BG" dirty="0"/>
              <a:t> </a:t>
            </a:r>
            <a:r>
              <a:rPr lang="bg-BG" dirty="0" err="1"/>
              <a:t>успорава</a:t>
            </a:r>
            <a:r>
              <a:rPr lang="bg-BG" dirty="0"/>
              <a:t> </a:t>
            </a:r>
            <a:r>
              <a:rPr lang="bg-BG" dirty="0" err="1"/>
              <a:t>перисталтику</a:t>
            </a:r>
            <a:r>
              <a:rPr lang="bg-BG" dirty="0"/>
              <a:t> (рад </a:t>
            </a:r>
            <a:r>
              <a:rPr lang="bg-BG" dirty="0" err="1"/>
              <a:t>црева</a:t>
            </a:r>
            <a:r>
              <a:rPr lang="bg-BG" dirty="0"/>
              <a:t>) и на </a:t>
            </a:r>
            <a:r>
              <a:rPr lang="bg-BG" dirty="0" err="1"/>
              <a:t>крају</a:t>
            </a:r>
            <a:r>
              <a:rPr lang="bg-BG" dirty="0"/>
              <a:t> доводи до затвора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Недовољна</a:t>
            </a:r>
            <a:r>
              <a:rPr lang="bg-BG" dirty="0"/>
              <a:t> физичка активност, </a:t>
            </a:r>
            <a:r>
              <a:rPr lang="bg-BG" dirty="0" err="1"/>
              <a:t>неуоброчена</a:t>
            </a:r>
            <a:r>
              <a:rPr lang="bg-BG" dirty="0"/>
              <a:t> и </a:t>
            </a:r>
            <a:r>
              <a:rPr lang="bg-BG" dirty="0" err="1"/>
              <a:t>неквалитетна</a:t>
            </a:r>
            <a:r>
              <a:rPr lang="bg-BG" dirty="0"/>
              <a:t> </a:t>
            </a:r>
            <a:r>
              <a:rPr lang="bg-BG" dirty="0" err="1"/>
              <a:t>исхрана</a:t>
            </a:r>
            <a:r>
              <a:rPr lang="bg-BG" dirty="0"/>
              <a:t> (</a:t>
            </a:r>
            <a:r>
              <a:rPr lang="bg-BG" dirty="0" err="1"/>
              <a:t>брза</a:t>
            </a:r>
            <a:r>
              <a:rPr lang="bg-BG" dirty="0"/>
              <a:t> храна </a:t>
            </a:r>
            <a:r>
              <a:rPr lang="bg-BG" dirty="0" err="1"/>
              <a:t>сиромашна</a:t>
            </a:r>
            <a:r>
              <a:rPr lang="bg-BG" dirty="0"/>
              <a:t> </a:t>
            </a:r>
            <a:r>
              <a:rPr lang="bg-BG" dirty="0" err="1"/>
              <a:t>житарицама</a:t>
            </a:r>
            <a:r>
              <a:rPr lang="bg-BG" dirty="0"/>
              <a:t> и </a:t>
            </a:r>
            <a:r>
              <a:rPr lang="bg-BG" dirty="0" err="1"/>
              <a:t>влакнима</a:t>
            </a:r>
            <a:r>
              <a:rPr lang="bg-BG" dirty="0"/>
              <a:t>) </a:t>
            </a:r>
            <a:r>
              <a:rPr lang="bg-BG" dirty="0" err="1"/>
              <a:t>су</a:t>
            </a:r>
            <a:r>
              <a:rPr lang="bg-BG" dirty="0"/>
              <a:t> добри </a:t>
            </a:r>
            <a:r>
              <a:rPr lang="bg-BG" dirty="0" err="1"/>
              <a:t>предуслови</a:t>
            </a:r>
            <a:r>
              <a:rPr lang="bg-BG" dirty="0"/>
              <a:t> за </a:t>
            </a:r>
            <a:r>
              <a:rPr lang="bg-BG" dirty="0" err="1"/>
              <a:t>успорено</a:t>
            </a:r>
            <a:r>
              <a:rPr lang="bg-BG" dirty="0"/>
              <a:t> </a:t>
            </a:r>
            <a:r>
              <a:rPr lang="bg-BG" dirty="0" err="1"/>
              <a:t>пролажење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у </a:t>
            </a:r>
            <a:r>
              <a:rPr lang="bg-BG" dirty="0" err="1"/>
              <a:t>цревном</a:t>
            </a:r>
            <a:r>
              <a:rPr lang="bg-BG" dirty="0"/>
              <a:t> </a:t>
            </a:r>
            <a:r>
              <a:rPr lang="bg-BG" dirty="0" err="1"/>
              <a:t>систему</a:t>
            </a:r>
            <a:r>
              <a:rPr lang="bg-BG" dirty="0"/>
              <a:t>.</a:t>
            </a:r>
            <a:endParaRPr lang="hr-HR" dirty="0"/>
          </a:p>
          <a:p>
            <a:endParaRPr lang="bg-BG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27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C436B-A6DF-914F-82B7-8383702EA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latin typeface="Calibri" panose="020F0502020204030204" pitchFamily="34" charset="0"/>
                <a:cs typeface="Calibri" panose="020F0502020204030204" pitchFamily="34" charset="0"/>
              </a:rPr>
              <a:t>Симптоми</a:t>
            </a:r>
            <a:endParaRPr lang="en-R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B4B82-967A-0E28-11CF-ACFF31358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" y="1531619"/>
            <a:ext cx="10515600" cy="4961255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/>
              <a:t>П</a:t>
            </a:r>
            <a:r>
              <a:rPr lang="sr-RS" dirty="0"/>
              <a:t>остоји преко 200 симптома који могу указати на </a:t>
            </a:r>
            <a:r>
              <a:rPr lang="sr-RS" dirty="0" err="1"/>
              <a:t>целијакију</a:t>
            </a:r>
            <a:r>
              <a:rPr lang="sr-RS" dirty="0"/>
              <a:t>.</a:t>
            </a:r>
          </a:p>
          <a:p>
            <a:pPr marL="0" indent="0">
              <a:buNone/>
            </a:pPr>
            <a:endParaRPr lang="sr-RS" dirty="0"/>
          </a:p>
          <a:p>
            <a:r>
              <a:rPr lang="sr-Cyrl-RS" dirty="0"/>
              <a:t>В</a:t>
            </a:r>
            <a:r>
              <a:rPr lang="sr-RS" dirty="0"/>
              <a:t>ише од 55 врста болести повезано са </a:t>
            </a:r>
            <a:r>
              <a:rPr lang="sr-RS" dirty="0" err="1"/>
              <a:t>глутеном</a:t>
            </a:r>
            <a:r>
              <a:rPr lang="sr-RS" dirty="0"/>
              <a:t>?</a:t>
            </a:r>
            <a:r>
              <a:rPr lang="sr-Cyrl-RS" dirty="0"/>
              <a:t>??</a:t>
            </a:r>
            <a:r>
              <a:rPr lang="sr-RS" dirty="0"/>
              <a:t> </a:t>
            </a:r>
          </a:p>
          <a:p>
            <a:endParaRPr lang="sr-RS" dirty="0"/>
          </a:p>
          <a:p>
            <a:r>
              <a:rPr lang="sr-Cyrl-RS" dirty="0"/>
              <a:t>К</a:t>
            </a:r>
            <a:r>
              <a:rPr lang="sr-RS" dirty="0"/>
              <a:t>од чак 97% особа које болују од проблема узрокованих </a:t>
            </a:r>
            <a:r>
              <a:rPr lang="sr-RS" dirty="0" err="1"/>
              <a:t>глутеном</a:t>
            </a:r>
            <a:r>
              <a:rPr lang="sr-RS" dirty="0"/>
              <a:t>, као што су алергија, интолеранција на </a:t>
            </a:r>
            <a:r>
              <a:rPr lang="sr-RS" dirty="0" err="1"/>
              <a:t>глутен</a:t>
            </a:r>
            <a:r>
              <a:rPr lang="sr-RS" dirty="0"/>
              <a:t> или </a:t>
            </a:r>
            <a:r>
              <a:rPr lang="sr-RS" dirty="0" err="1"/>
              <a:t>целијакија</a:t>
            </a:r>
            <a:r>
              <a:rPr lang="sr-RS" dirty="0"/>
              <a:t>, не постави права дијагноза</a:t>
            </a:r>
            <a:endParaRPr lang="sr-Cyrl-RS" dirty="0"/>
          </a:p>
          <a:p>
            <a:endParaRPr lang="sr-Cyrl-RS" dirty="0"/>
          </a:p>
          <a:p>
            <a:r>
              <a:rPr lang="sr-RS" dirty="0"/>
              <a:t>7,5% становника Америке не подноси </a:t>
            </a:r>
            <a:r>
              <a:rPr lang="sr-RS" dirty="0" err="1"/>
              <a:t>глутен</a:t>
            </a:r>
            <a:r>
              <a:rPr lang="sr-RS" dirty="0"/>
              <a:t>.</a:t>
            </a:r>
          </a:p>
          <a:p>
            <a:endParaRPr lang="sr-RS" dirty="0"/>
          </a:p>
          <a:p>
            <a:r>
              <a:rPr lang="sr-Cyrl-RS" dirty="0"/>
              <a:t>Н</a:t>
            </a:r>
            <a:r>
              <a:rPr lang="sr-RS" dirty="0"/>
              <a:t>а сваког </a:t>
            </a:r>
            <a:r>
              <a:rPr lang="sr-RS" dirty="0" err="1"/>
              <a:t>дијагностикованог</a:t>
            </a:r>
            <a:r>
              <a:rPr lang="sr-RS" dirty="0"/>
              <a:t> иде 7 </a:t>
            </a:r>
            <a:r>
              <a:rPr lang="sr-RS" dirty="0" err="1"/>
              <a:t>недијагностикованих</a:t>
            </a:r>
            <a:r>
              <a:rPr lang="sr-RS" dirty="0"/>
              <a:t> особа оболелих од </a:t>
            </a:r>
            <a:r>
              <a:rPr lang="sr-RS" dirty="0" err="1"/>
              <a:t>целијакије</a:t>
            </a:r>
            <a:r>
              <a:rPr lang="sr-RS" dirty="0"/>
              <a:t>, што доводи до броја потенцијал</a:t>
            </a:r>
            <a:r>
              <a:rPr lang="sr-Cyrl-RS" dirty="0"/>
              <a:t>но оболелих </a:t>
            </a:r>
            <a:r>
              <a:rPr lang="sr-RS" dirty="0"/>
              <a:t>између 35.000 и 70.000 на територији Србије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1792815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02" y="546977"/>
            <a:ext cx="10058400" cy="949313"/>
          </a:xfrm>
        </p:spPr>
        <p:txBody>
          <a:bodyPr>
            <a:normAutofit/>
          </a:bodyPr>
          <a:lstStyle/>
          <a:p>
            <a:r>
              <a:rPr lang="en-US" sz="3400" dirty="0" err="1">
                <a:latin typeface="Calibri" charset="0"/>
                <a:ea typeface="Calibri" charset="0"/>
                <a:cs typeface="Calibri" charset="0"/>
              </a:rPr>
              <a:t>Узроци</a:t>
            </a:r>
            <a:endParaRPr lang="en-US" sz="3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939" y="1825625"/>
            <a:ext cx="11453247" cy="4351338"/>
          </a:xfrm>
        </p:spPr>
        <p:txBody>
          <a:bodyPr>
            <a:normAutofit lnSpcReduction="10000"/>
          </a:bodyPr>
          <a:lstStyle/>
          <a:p>
            <a:r>
              <a:rPr lang="bg-BG" dirty="0" err="1"/>
              <a:t>Најчешћи</a:t>
            </a:r>
            <a:r>
              <a:rPr lang="bg-BG" dirty="0"/>
              <a:t> </a:t>
            </a:r>
            <a:r>
              <a:rPr lang="bg-BG" dirty="0" err="1"/>
              <a:t>узроци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</a:t>
            </a:r>
            <a:r>
              <a:rPr lang="bg-BG" dirty="0" err="1"/>
              <a:t>психогене</a:t>
            </a:r>
            <a:r>
              <a:rPr lang="bg-BG" dirty="0"/>
              <a:t> </a:t>
            </a:r>
            <a:r>
              <a:rPr lang="bg-BG" dirty="0" err="1"/>
              <a:t>природе</a:t>
            </a:r>
            <a:r>
              <a:rPr lang="bg-BG" dirty="0"/>
              <a:t> и неправилна </a:t>
            </a:r>
            <a:r>
              <a:rPr lang="bg-BG" dirty="0" err="1"/>
              <a:t>исхрана</a:t>
            </a:r>
            <a:r>
              <a:rPr lang="bg-BG" dirty="0"/>
              <a:t> (</a:t>
            </a:r>
            <a:r>
              <a:rPr lang="bg-BG" dirty="0" err="1"/>
              <a:t>недовољно</a:t>
            </a:r>
            <a:r>
              <a:rPr lang="bg-BG" dirty="0"/>
              <a:t> течности, храна са мало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влакана</a:t>
            </a:r>
            <a:r>
              <a:rPr lang="bg-BG" dirty="0"/>
              <a:t>)</a:t>
            </a:r>
          </a:p>
          <a:p>
            <a:r>
              <a:rPr lang="bg-BG" dirty="0" err="1"/>
              <a:t>Узрок</a:t>
            </a:r>
            <a:r>
              <a:rPr lang="bg-BG" dirty="0"/>
              <a:t> </a:t>
            </a:r>
            <a:r>
              <a:rPr lang="bg-BG" dirty="0" err="1"/>
              <a:t>опстипације</a:t>
            </a:r>
            <a:r>
              <a:rPr lang="bg-BG" dirty="0"/>
              <a:t> често </a:t>
            </a:r>
            <a:r>
              <a:rPr lang="bg-BG" dirty="0" err="1"/>
              <a:t>није</a:t>
            </a:r>
            <a:r>
              <a:rPr lang="bg-BG" dirty="0"/>
              <a:t> познат</a:t>
            </a:r>
            <a:endParaRPr lang="hr-HR" dirty="0"/>
          </a:p>
          <a:p>
            <a:r>
              <a:rPr lang="bg-BG" dirty="0"/>
              <a:t>Може бити у вези </a:t>
            </a:r>
            <a:r>
              <a:rPr lang="hr-HR" dirty="0" err="1"/>
              <a:t>и</a:t>
            </a:r>
            <a:r>
              <a:rPr lang="hr-HR" dirty="0"/>
              <a:t> </a:t>
            </a:r>
            <a:r>
              <a:rPr lang="bg-BG" dirty="0"/>
              <a:t>са:</a:t>
            </a:r>
            <a:endParaRPr lang="hr-HR" dirty="0"/>
          </a:p>
          <a:p>
            <a:pPr lvl="1"/>
            <a:r>
              <a:rPr lang="bg-BG" dirty="0" err="1"/>
              <a:t>Изненадном</a:t>
            </a:r>
            <a:r>
              <a:rPr lang="bg-BG" dirty="0"/>
              <a:t> </a:t>
            </a:r>
            <a:r>
              <a:rPr lang="bg-BG" dirty="0" err="1"/>
              <a:t>променом</a:t>
            </a:r>
            <a:r>
              <a:rPr lang="bg-BG" dirty="0"/>
              <a:t> </a:t>
            </a:r>
            <a:r>
              <a:rPr lang="bg-BG" dirty="0" err="1"/>
              <a:t>исхране</a:t>
            </a:r>
            <a:endParaRPr lang="hr-HR" dirty="0"/>
          </a:p>
          <a:p>
            <a:pPr lvl="1"/>
            <a:r>
              <a:rPr lang="bg-BG" dirty="0" err="1"/>
              <a:t>Исхраном</a:t>
            </a:r>
            <a:r>
              <a:rPr lang="bg-BG" dirty="0"/>
              <a:t> без </a:t>
            </a:r>
            <a:r>
              <a:rPr lang="bg-BG" dirty="0" err="1"/>
              <a:t>довољно</a:t>
            </a:r>
            <a:r>
              <a:rPr lang="bg-BG" dirty="0"/>
              <a:t> </a:t>
            </a:r>
            <a:r>
              <a:rPr lang="bg-BG" dirty="0" err="1"/>
              <a:t>влакана</a:t>
            </a:r>
            <a:endParaRPr lang="hr-HR" dirty="0"/>
          </a:p>
          <a:p>
            <a:pPr lvl="1"/>
            <a:r>
              <a:rPr lang="bg-BG" u="sng" dirty="0" err="1"/>
              <a:t>Губитком</a:t>
            </a:r>
            <a:r>
              <a:rPr lang="bg-BG" u="sng" dirty="0"/>
              <a:t> тонуса </a:t>
            </a:r>
            <a:r>
              <a:rPr lang="bg-BG" u="sng" dirty="0" err="1"/>
              <a:t>мишића</a:t>
            </a:r>
            <a:r>
              <a:rPr lang="bg-BG" u="sng" dirty="0"/>
              <a:t> </a:t>
            </a:r>
            <a:r>
              <a:rPr lang="bg-BG" u="sng" dirty="0" err="1"/>
              <a:t>црева</a:t>
            </a:r>
            <a:r>
              <a:rPr lang="bg-BG" u="sng" dirty="0"/>
              <a:t> код </a:t>
            </a:r>
            <a:r>
              <a:rPr lang="bg-BG" u="sng" dirty="0" err="1"/>
              <a:t>старијих</a:t>
            </a:r>
            <a:r>
              <a:rPr lang="bg-BG" u="sng" dirty="0"/>
              <a:t> особа</a:t>
            </a:r>
            <a:endParaRPr lang="hr-HR" u="sng" dirty="0"/>
          </a:p>
          <a:p>
            <a:pPr lvl="1"/>
            <a:r>
              <a:rPr lang="bg-BG" dirty="0" err="1"/>
              <a:t>Трудноћом</a:t>
            </a:r>
            <a:endParaRPr lang="hr-HR" dirty="0"/>
          </a:p>
          <a:p>
            <a:pPr lvl="1"/>
            <a:r>
              <a:rPr lang="bg-BG" dirty="0" err="1"/>
              <a:t>Узимањем</a:t>
            </a:r>
            <a:r>
              <a:rPr lang="bg-BG" dirty="0"/>
              <a:t> </a:t>
            </a:r>
            <a:r>
              <a:rPr lang="bg-BG" dirty="0" err="1"/>
              <a:t>лекова</a:t>
            </a:r>
            <a:r>
              <a:rPr lang="bg-BG" dirty="0"/>
              <a:t>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морфин или кодеин</a:t>
            </a:r>
            <a:endParaRPr lang="hr-HR" dirty="0"/>
          </a:p>
          <a:p>
            <a:pPr lvl="1"/>
            <a:r>
              <a:rPr lang="bg-BG" dirty="0" err="1"/>
              <a:t>Дуготрајним</a:t>
            </a:r>
            <a:r>
              <a:rPr lang="bg-BG" dirty="0"/>
              <a:t> </a:t>
            </a:r>
            <a:r>
              <a:rPr lang="bg-BG" dirty="0" err="1"/>
              <a:t>лежањем</a:t>
            </a:r>
            <a:r>
              <a:rPr lang="bg-BG" dirty="0"/>
              <a:t> у </a:t>
            </a:r>
            <a:r>
              <a:rPr lang="bg-BG" dirty="0" err="1"/>
              <a:t>постељи</a:t>
            </a:r>
            <a:endParaRPr lang="hr-HR" dirty="0"/>
          </a:p>
          <a:p>
            <a:pPr lvl="1"/>
            <a:r>
              <a:rPr lang="bg-BG" dirty="0" err="1"/>
              <a:t>Недостатком</a:t>
            </a:r>
            <a:r>
              <a:rPr lang="bg-BG" dirty="0"/>
              <a:t> </a:t>
            </a:r>
            <a:r>
              <a:rPr lang="bg-BG" dirty="0" err="1"/>
              <a:t>вежбања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037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777" y="215608"/>
            <a:ext cx="8635110" cy="664239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884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528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Типови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855" y="1231858"/>
            <a:ext cx="11554690" cy="5163003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Псеудоопстипација</a:t>
            </a:r>
            <a:r>
              <a:rPr lang="bg-BG" dirty="0"/>
              <a:t> - погрешно интерпретирани </a:t>
            </a:r>
            <a:r>
              <a:rPr lang="bg-BG" dirty="0" err="1"/>
              <a:t>поремећај</a:t>
            </a:r>
            <a:r>
              <a:rPr lang="bg-BG" dirty="0"/>
              <a:t> </a:t>
            </a:r>
            <a:r>
              <a:rPr lang="bg-BG" dirty="0" err="1"/>
              <a:t>пражњења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образложење</a:t>
            </a:r>
            <a:r>
              <a:rPr lang="bg-BG" dirty="0"/>
              <a:t> </a:t>
            </a:r>
            <a:r>
              <a:rPr lang="bg-BG" dirty="0" err="1"/>
              <a:t>поремећаја</a:t>
            </a:r>
            <a:r>
              <a:rPr lang="bg-BG" dirty="0"/>
              <a:t> </a:t>
            </a:r>
            <a:r>
              <a:rPr lang="bg-BG" dirty="0" err="1"/>
              <a:t>према</a:t>
            </a:r>
            <a:r>
              <a:rPr lang="bg-BG" dirty="0"/>
              <a:t> </a:t>
            </a:r>
            <a:r>
              <a:rPr lang="bg-BG" dirty="0" err="1"/>
              <a:t>медицинској</a:t>
            </a:r>
            <a:r>
              <a:rPr lang="bg-BG" dirty="0"/>
              <a:t> </a:t>
            </a:r>
            <a:r>
              <a:rPr lang="bg-BG" dirty="0" err="1"/>
              <a:t>дефиницији</a:t>
            </a:r>
            <a:r>
              <a:rPr lang="bg-BG" dirty="0"/>
              <a:t> анулира болест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Нервозн</a:t>
            </a:r>
            <a:r>
              <a:rPr lang="hr-HR" b="1" dirty="0" err="1"/>
              <a:t>а</a:t>
            </a:r>
            <a:r>
              <a:rPr lang="bg-BG" b="1" dirty="0"/>
              <a:t> </a:t>
            </a:r>
            <a:r>
              <a:rPr lang="bg-BG" b="1" dirty="0" err="1"/>
              <a:t>црев</a:t>
            </a:r>
            <a:r>
              <a:rPr lang="hr-HR" b="1" dirty="0" err="1"/>
              <a:t>а</a:t>
            </a:r>
            <a:r>
              <a:rPr lang="bg-BG" b="1" dirty="0"/>
              <a:t> </a:t>
            </a:r>
            <a:r>
              <a:rPr lang="bg-BG" dirty="0"/>
              <a:t>- чест </a:t>
            </a:r>
            <a:r>
              <a:rPr lang="bg-BG" dirty="0" err="1"/>
              <a:t>поремећај</a:t>
            </a:r>
            <a:r>
              <a:rPr lang="bg-BG" dirty="0"/>
              <a:t> у </a:t>
            </a:r>
            <a:r>
              <a:rPr lang="bg-BG" dirty="0" err="1"/>
              <a:t>пражњењу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а </a:t>
            </a:r>
            <a:r>
              <a:rPr lang="bg-BG" dirty="0" err="1"/>
              <a:t>пос</a:t>
            </a:r>
            <a:r>
              <a:rPr lang="hr-HR" dirty="0" err="1"/>
              <a:t>л</a:t>
            </a:r>
            <a:r>
              <a:rPr lang="bg-BG" dirty="0" err="1"/>
              <a:t>едица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преосетљивости</a:t>
            </a:r>
            <a:r>
              <a:rPr lang="bg-BG" dirty="0"/>
              <a:t> </a:t>
            </a:r>
            <a:r>
              <a:rPr lang="hr-HR" dirty="0" err="1"/>
              <a:t>зидова</a:t>
            </a:r>
            <a:r>
              <a:rPr lang="hr-HR" dirty="0"/>
              <a:t> </a:t>
            </a:r>
            <a:r>
              <a:rPr lang="bg-BG" dirty="0" err="1"/>
              <a:t>црева</a:t>
            </a:r>
            <a:r>
              <a:rPr lang="bg-BG" dirty="0"/>
              <a:t> на </a:t>
            </a:r>
            <a:r>
              <a:rPr lang="bg-BG" dirty="0" err="1"/>
              <a:t>растезање</a:t>
            </a:r>
            <a:r>
              <a:rPr lang="bg-BG" dirty="0"/>
              <a:t> </a:t>
            </a:r>
            <a:r>
              <a:rPr lang="bg-BG" dirty="0" err="1"/>
              <a:t>столицом</a:t>
            </a:r>
            <a:r>
              <a:rPr lang="bg-BG" dirty="0"/>
              <a:t>, </a:t>
            </a:r>
            <a:r>
              <a:rPr lang="bg-BG" dirty="0" err="1"/>
              <a:t>тако</a:t>
            </a:r>
            <a:r>
              <a:rPr lang="bg-BG" dirty="0"/>
              <a:t> да </a:t>
            </a:r>
            <a:r>
              <a:rPr lang="bg-BG" dirty="0" err="1"/>
              <a:t>већ</a:t>
            </a:r>
            <a:r>
              <a:rPr lang="bg-BG" dirty="0"/>
              <a:t> и </a:t>
            </a:r>
            <a:r>
              <a:rPr lang="bg-BG" dirty="0" err="1"/>
              <a:t>мање</a:t>
            </a:r>
            <a:r>
              <a:rPr lang="bg-BG" dirty="0"/>
              <a:t> </a:t>
            </a:r>
            <a:r>
              <a:rPr lang="bg-BG" dirty="0" err="1"/>
              <a:t>количине</a:t>
            </a:r>
            <a:r>
              <a:rPr lang="bg-BG" dirty="0"/>
              <a:t> </a:t>
            </a:r>
            <a:r>
              <a:rPr lang="bg-BG" dirty="0" err="1"/>
              <a:t>фекалија</a:t>
            </a:r>
            <a:r>
              <a:rPr lang="bg-BG" dirty="0"/>
              <a:t> </a:t>
            </a:r>
            <a:r>
              <a:rPr lang="bg-BG" dirty="0" err="1"/>
              <a:t>провоцирају</a:t>
            </a:r>
            <a:r>
              <a:rPr lang="bg-BG" dirty="0"/>
              <a:t> </a:t>
            </a:r>
            <a:r>
              <a:rPr lang="bg-BG" dirty="0" err="1"/>
              <a:t>пражњење</a:t>
            </a:r>
            <a:r>
              <a:rPr lang="bg-BG" dirty="0"/>
              <a:t>. Разлог том </a:t>
            </a:r>
            <a:r>
              <a:rPr lang="bg-BG" dirty="0" err="1"/>
              <a:t>поремећају</a:t>
            </a:r>
            <a:r>
              <a:rPr lang="bg-BG" dirty="0"/>
              <a:t> </a:t>
            </a:r>
            <a:r>
              <a:rPr lang="bg-BG" dirty="0" err="1"/>
              <a:t>није</a:t>
            </a:r>
            <a:r>
              <a:rPr lang="bg-BG" dirty="0"/>
              <a:t> </a:t>
            </a:r>
            <a:r>
              <a:rPr lang="bg-BG" dirty="0" err="1"/>
              <a:t>јасан</a:t>
            </a:r>
            <a:r>
              <a:rPr lang="bg-BG" dirty="0"/>
              <a:t>, </a:t>
            </a:r>
            <a:r>
              <a:rPr lang="bg-BG" dirty="0" err="1"/>
              <a:t>иако</a:t>
            </a:r>
            <a:r>
              <a:rPr lang="bg-BG" dirty="0"/>
              <a:t> се </a:t>
            </a:r>
            <a:r>
              <a:rPr lang="bg-BG" dirty="0" err="1"/>
              <a:t>такво</a:t>
            </a:r>
            <a:r>
              <a:rPr lang="bg-BG" dirty="0"/>
              <a:t> </a:t>
            </a:r>
            <a:r>
              <a:rPr lang="bg-BG" dirty="0" err="1"/>
              <a:t>стање</a:t>
            </a:r>
            <a:r>
              <a:rPr lang="bg-BG" dirty="0"/>
              <a:t> </a:t>
            </a:r>
            <a:r>
              <a:rPr lang="bg-BG" dirty="0" err="1"/>
              <a:t>дефини</a:t>
            </a:r>
            <a:r>
              <a:rPr lang="hr-HR" dirty="0" err="1"/>
              <a:t>ше</a:t>
            </a:r>
            <a:r>
              <a:rPr lang="bg-BG" dirty="0"/>
              <a:t>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абнормално</a:t>
            </a:r>
            <a:r>
              <a:rPr lang="bg-BG" dirty="0"/>
              <a:t>.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Споро</a:t>
            </a:r>
            <a:r>
              <a:rPr lang="bg-BG" b="1" dirty="0"/>
              <a:t> </a:t>
            </a:r>
            <a:r>
              <a:rPr lang="hr-HR" b="1" dirty="0" err="1"/>
              <a:t>пражњење</a:t>
            </a:r>
            <a:r>
              <a:rPr lang="hr-HR" b="1" dirty="0"/>
              <a:t> </a:t>
            </a:r>
            <a:r>
              <a:rPr lang="hr-HR" b="1" dirty="0" err="1"/>
              <a:t>црева</a:t>
            </a:r>
            <a:r>
              <a:rPr lang="bg-BG" dirty="0"/>
              <a:t>- </a:t>
            </a:r>
            <a:r>
              <a:rPr lang="bg-BG" dirty="0" err="1"/>
              <a:t>најчешћи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за </a:t>
            </a:r>
            <a:r>
              <a:rPr lang="bg-BG" dirty="0" err="1"/>
              <a:t>лечење</a:t>
            </a:r>
            <a:r>
              <a:rPr lang="bg-BG" dirty="0"/>
              <a:t> и на</a:t>
            </a:r>
            <a:r>
              <a:rPr lang="hr-HR" dirty="0" err="1"/>
              <a:t>јзахтевниј</a:t>
            </a:r>
            <a:r>
              <a:rPr lang="bg-BG" dirty="0"/>
              <a:t>и </a:t>
            </a:r>
            <a:r>
              <a:rPr lang="bg-BG" dirty="0" err="1"/>
              <a:t>поремећај</a:t>
            </a:r>
            <a:r>
              <a:rPr lang="bg-BG" dirty="0"/>
              <a:t>. </a:t>
            </a:r>
            <a:r>
              <a:rPr lang="bg-BG" dirty="0" err="1"/>
              <a:t>Нормалан</a:t>
            </a:r>
            <a:r>
              <a:rPr lang="bg-BG" dirty="0"/>
              <a:t> </a:t>
            </a:r>
            <a:r>
              <a:rPr lang="bg-BG" dirty="0" err="1"/>
              <a:t>пролаз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,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узимања</a:t>
            </a:r>
            <a:r>
              <a:rPr lang="bg-BG" dirty="0"/>
              <a:t> </a:t>
            </a:r>
            <a:r>
              <a:rPr lang="bg-BG" dirty="0" err="1"/>
              <a:t>хране</a:t>
            </a:r>
            <a:r>
              <a:rPr lang="bg-BG" dirty="0"/>
              <a:t> до </a:t>
            </a:r>
            <a:r>
              <a:rPr lang="bg-BG" dirty="0" err="1"/>
              <a:t>пражњења</a:t>
            </a:r>
            <a:r>
              <a:rPr lang="bg-BG" dirty="0"/>
              <a:t>, </a:t>
            </a:r>
            <a:r>
              <a:rPr lang="bg-BG" dirty="0" err="1"/>
              <a:t>траје</a:t>
            </a:r>
            <a:r>
              <a:rPr lang="bg-BG" dirty="0"/>
              <a:t> око 48 </a:t>
            </a:r>
            <a:r>
              <a:rPr lang="bg-BG" dirty="0" err="1"/>
              <a:t>сати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</a:t>
            </a:r>
            <a:r>
              <a:rPr lang="bg-BG" dirty="0" err="1"/>
              <a:t>испитивања</a:t>
            </a:r>
            <a:r>
              <a:rPr lang="bg-BG" dirty="0"/>
              <a:t> </a:t>
            </a:r>
            <a:r>
              <a:rPr lang="bg-BG" dirty="0" err="1"/>
              <a:t>показују</a:t>
            </a:r>
            <a:r>
              <a:rPr lang="bg-BG" dirty="0"/>
              <a:t> да се </a:t>
            </a:r>
            <a:r>
              <a:rPr lang="bg-BG" dirty="0" err="1"/>
              <a:t>пражњење</a:t>
            </a:r>
            <a:r>
              <a:rPr lang="bg-BG" dirty="0"/>
              <a:t> може </a:t>
            </a:r>
            <a:r>
              <a:rPr lang="hr-HR" dirty="0" err="1"/>
              <a:t>трајати</a:t>
            </a:r>
            <a:r>
              <a:rPr lang="hr-HR" dirty="0"/>
              <a:t> </a:t>
            </a:r>
            <a:r>
              <a:rPr lang="bg-BG" dirty="0"/>
              <a:t>и до шест дана. </a:t>
            </a:r>
            <a:r>
              <a:rPr lang="bg-BG" dirty="0" err="1"/>
              <a:t>Разлози</a:t>
            </a:r>
            <a:r>
              <a:rPr lang="bg-BG" dirty="0"/>
              <a:t> </a:t>
            </a:r>
            <a:r>
              <a:rPr lang="bg-BG" dirty="0" err="1"/>
              <a:t>нису</a:t>
            </a:r>
            <a:r>
              <a:rPr lang="bg-BG" dirty="0"/>
              <a:t> до </a:t>
            </a:r>
            <a:r>
              <a:rPr lang="bg-BG" dirty="0" err="1"/>
              <a:t>краја</a:t>
            </a:r>
            <a:r>
              <a:rPr lang="bg-BG" dirty="0"/>
              <a:t> </a:t>
            </a:r>
            <a:r>
              <a:rPr lang="bg-BG" dirty="0" err="1"/>
              <a:t>јасн</a:t>
            </a:r>
            <a:r>
              <a:rPr lang="hr-HR" dirty="0" err="1"/>
              <a:t>и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Краткотрајна</a:t>
            </a:r>
            <a:r>
              <a:rPr lang="bg-BG" b="1" dirty="0"/>
              <a:t> и </a:t>
            </a:r>
            <a:r>
              <a:rPr lang="bg-BG" b="1" dirty="0" err="1"/>
              <a:t>пролазна</a:t>
            </a:r>
            <a:r>
              <a:rPr lang="bg-BG" b="1" dirty="0"/>
              <a:t> </a:t>
            </a:r>
            <a:r>
              <a:rPr lang="bg-BG" b="1" dirty="0" err="1"/>
              <a:t>опстипација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сусреће</a:t>
            </a:r>
            <a:r>
              <a:rPr lang="bg-BG" dirty="0"/>
              <a:t> се готово код свих </a:t>
            </a:r>
            <a:r>
              <a:rPr lang="bg-BG" dirty="0" err="1"/>
              <a:t>људи</a:t>
            </a:r>
            <a:r>
              <a:rPr lang="bg-BG" dirty="0"/>
              <a:t>. </a:t>
            </a:r>
            <a:r>
              <a:rPr lang="bg-BG" dirty="0" err="1"/>
              <a:t>Најчешће</a:t>
            </a:r>
            <a:r>
              <a:rPr lang="bg-BG" dirty="0"/>
              <a:t> се </a:t>
            </a:r>
            <a:r>
              <a:rPr lang="bg-BG" dirty="0" err="1"/>
              <a:t>јавља</a:t>
            </a:r>
            <a:r>
              <a:rPr lang="bg-BG" dirty="0"/>
              <a:t> на </a:t>
            </a:r>
            <a:r>
              <a:rPr lang="bg-BG" dirty="0" err="1"/>
              <a:t>путовању</a:t>
            </a:r>
            <a:r>
              <a:rPr lang="bg-BG" dirty="0"/>
              <a:t> или </a:t>
            </a:r>
            <a:r>
              <a:rPr lang="bg-BG" dirty="0" err="1"/>
              <a:t>приликом</a:t>
            </a:r>
            <a:r>
              <a:rPr lang="bg-BG" dirty="0"/>
              <a:t> </a:t>
            </a:r>
            <a:r>
              <a:rPr lang="bg-BG" dirty="0" err="1"/>
              <a:t>боравка</a:t>
            </a:r>
            <a:r>
              <a:rPr lang="bg-BG" dirty="0"/>
              <a:t> у болници, а на </a:t>
            </a:r>
            <a:r>
              <a:rPr lang="bg-BG" dirty="0" err="1"/>
              <a:t>њу</a:t>
            </a:r>
            <a:r>
              <a:rPr lang="bg-BG" dirty="0"/>
              <a:t> се </a:t>
            </a:r>
            <a:r>
              <a:rPr lang="hr-HR" dirty="0" err="1"/>
              <a:t>жале</a:t>
            </a:r>
            <a:r>
              <a:rPr lang="hr-HR" dirty="0"/>
              <a:t> </a:t>
            </a:r>
            <a:r>
              <a:rPr lang="bg-BG" dirty="0"/>
              <a:t>и </a:t>
            </a:r>
            <a:r>
              <a:rPr lang="bg-BG" dirty="0" err="1"/>
              <a:t>многи</a:t>
            </a:r>
            <a:r>
              <a:rPr lang="bg-BG" dirty="0"/>
              <a:t> </a:t>
            </a:r>
            <a:r>
              <a:rPr lang="bg-BG" dirty="0" err="1"/>
              <a:t>болесници</a:t>
            </a:r>
            <a:r>
              <a:rPr lang="bg-BG" dirty="0"/>
              <a:t> </a:t>
            </a:r>
            <a:r>
              <a:rPr lang="bg-BG" dirty="0" err="1"/>
              <a:t>који</a:t>
            </a:r>
            <a:r>
              <a:rPr lang="bg-BG" dirty="0"/>
              <a:t> </a:t>
            </a:r>
            <a:r>
              <a:rPr lang="bg-BG" dirty="0" err="1"/>
              <a:t>узимају</a:t>
            </a:r>
            <a:r>
              <a:rPr lang="bg-BG" dirty="0"/>
              <a:t> различите лекове. </a:t>
            </a:r>
            <a:r>
              <a:rPr lang="bg-BG" dirty="0" err="1"/>
              <a:t>Посебно</a:t>
            </a:r>
            <a:r>
              <a:rPr lang="bg-BG" dirty="0"/>
              <a:t> </a:t>
            </a:r>
            <a:r>
              <a:rPr lang="bg-BG" dirty="0" err="1"/>
              <a:t>треба</a:t>
            </a:r>
            <a:r>
              <a:rPr lang="bg-BG" dirty="0"/>
              <a:t> </a:t>
            </a:r>
            <a:r>
              <a:rPr lang="bg-BG" dirty="0" err="1"/>
              <a:t>имати</a:t>
            </a:r>
            <a:r>
              <a:rPr lang="bg-BG" dirty="0"/>
              <a:t> на </a:t>
            </a:r>
            <a:r>
              <a:rPr lang="bg-BG" dirty="0" err="1"/>
              <a:t>уму</a:t>
            </a:r>
            <a:r>
              <a:rPr lang="bg-BG" dirty="0"/>
              <a:t> да </a:t>
            </a:r>
            <a:r>
              <a:rPr lang="bg-BG" dirty="0" err="1"/>
              <a:t>неуролошки</a:t>
            </a:r>
            <a:r>
              <a:rPr lang="bg-BG" dirty="0"/>
              <a:t> (</a:t>
            </a:r>
            <a:r>
              <a:rPr lang="bg-BG" dirty="0" err="1"/>
              <a:t>нпр</a:t>
            </a:r>
            <a:r>
              <a:rPr lang="bg-BG" dirty="0"/>
              <a:t>. </a:t>
            </a:r>
            <a:r>
              <a:rPr lang="bg-BG" dirty="0" err="1"/>
              <a:t>антипаркинсоници</a:t>
            </a:r>
            <a:r>
              <a:rPr lang="bg-BG" dirty="0"/>
              <a:t>), </a:t>
            </a:r>
            <a:r>
              <a:rPr lang="bg-BG" dirty="0" err="1"/>
              <a:t>као</a:t>
            </a:r>
            <a:r>
              <a:rPr lang="bg-BG" dirty="0"/>
              <a:t> и </a:t>
            </a:r>
            <a:r>
              <a:rPr lang="bg-BG" dirty="0" err="1"/>
              <a:t>кардијални</a:t>
            </a:r>
            <a:r>
              <a:rPr lang="bg-BG" dirty="0"/>
              <a:t> </a:t>
            </a:r>
            <a:r>
              <a:rPr lang="bg-BG" dirty="0" err="1"/>
              <a:t>лекови</a:t>
            </a:r>
            <a:r>
              <a:rPr lang="bg-BG" dirty="0"/>
              <a:t> из </a:t>
            </a:r>
            <a:r>
              <a:rPr lang="bg-BG" dirty="0" err="1"/>
              <a:t>групе</a:t>
            </a:r>
            <a:r>
              <a:rPr lang="bg-BG" dirty="0"/>
              <a:t> </a:t>
            </a:r>
            <a:r>
              <a:rPr lang="bg-BG" dirty="0" err="1"/>
              <a:t>антиаритмика</a:t>
            </a:r>
            <a:r>
              <a:rPr lang="bg-BG" dirty="0"/>
              <a:t> или </a:t>
            </a:r>
            <a:r>
              <a:rPr lang="hr-HR" dirty="0" err="1"/>
              <a:t>анти</a:t>
            </a:r>
            <a:r>
              <a:rPr lang="bg-BG" dirty="0" err="1"/>
              <a:t>хип</a:t>
            </a:r>
            <a:r>
              <a:rPr lang="hr-HR" dirty="0" err="1"/>
              <a:t>ер</a:t>
            </a:r>
            <a:r>
              <a:rPr lang="bg-BG" dirty="0" err="1"/>
              <a:t>тензива</a:t>
            </a:r>
            <a:r>
              <a:rPr lang="bg-BG" dirty="0"/>
              <a:t> (</a:t>
            </a:r>
            <a:r>
              <a:rPr lang="bg-BG" dirty="0" err="1"/>
              <a:t>нпр</a:t>
            </a:r>
            <a:r>
              <a:rPr lang="bg-BG" dirty="0"/>
              <a:t>. </a:t>
            </a:r>
            <a:r>
              <a:rPr lang="bg-BG" dirty="0" err="1"/>
              <a:t>блокатори</a:t>
            </a:r>
            <a:r>
              <a:rPr lang="bg-BG" dirty="0"/>
              <a:t> </a:t>
            </a:r>
            <a:r>
              <a:rPr lang="bg-BG" dirty="0" err="1"/>
              <a:t>калци</a:t>
            </a:r>
            <a:r>
              <a:rPr lang="hr-HR" dirty="0" err="1"/>
              <a:t>јумских</a:t>
            </a:r>
            <a:r>
              <a:rPr lang="bg-BG" dirty="0"/>
              <a:t> канала), директно </a:t>
            </a:r>
            <a:r>
              <a:rPr lang="bg-BG" dirty="0" err="1"/>
              <a:t>успоравају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/>
              <a:t>Функционална </a:t>
            </a:r>
            <a:r>
              <a:rPr lang="bg-BG" b="1" dirty="0" err="1"/>
              <a:t>опстипација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поседица</a:t>
            </a:r>
            <a:r>
              <a:rPr lang="bg-BG" dirty="0"/>
              <a:t> </a:t>
            </a:r>
            <a:r>
              <a:rPr lang="bg-BG" dirty="0" err="1"/>
              <a:t>болног</a:t>
            </a:r>
            <a:r>
              <a:rPr lang="bg-BG" dirty="0"/>
              <a:t> </a:t>
            </a:r>
            <a:r>
              <a:rPr lang="hr-HR" dirty="0" err="1"/>
              <a:t>на</a:t>
            </a:r>
            <a:r>
              <a:rPr lang="bg-BG" dirty="0" err="1"/>
              <a:t>дражаја</a:t>
            </a:r>
            <a:r>
              <a:rPr lang="bg-BG" dirty="0"/>
              <a:t> у </a:t>
            </a:r>
            <a:r>
              <a:rPr lang="bg-BG" dirty="0" err="1"/>
              <a:t>подручју</a:t>
            </a:r>
            <a:r>
              <a:rPr lang="bg-BG" dirty="0"/>
              <a:t> </a:t>
            </a:r>
            <a:r>
              <a:rPr lang="bg-BG" dirty="0" err="1"/>
              <a:t>завршног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што</a:t>
            </a:r>
            <a:r>
              <a:rPr lang="bg-BG" dirty="0"/>
              <a:t> се </a:t>
            </a:r>
            <a:r>
              <a:rPr lang="bg-BG" dirty="0" err="1"/>
              <a:t>најчешће</a:t>
            </a:r>
            <a:r>
              <a:rPr lang="bg-BG" dirty="0"/>
              <a:t> види код </a:t>
            </a:r>
            <a:r>
              <a:rPr lang="bg-BG" dirty="0" err="1"/>
              <a:t>великих</a:t>
            </a:r>
            <a:r>
              <a:rPr lang="bg-BG" dirty="0"/>
              <a:t> и </a:t>
            </a:r>
            <a:r>
              <a:rPr lang="bg-BG" dirty="0" err="1"/>
              <a:t>болних</a:t>
            </a:r>
            <a:r>
              <a:rPr lang="bg-BG" dirty="0"/>
              <a:t> хемороида, </a:t>
            </a:r>
            <a:r>
              <a:rPr lang="bg-BG" dirty="0" err="1"/>
              <a:t>оштећења</a:t>
            </a:r>
            <a:r>
              <a:rPr lang="bg-BG" dirty="0"/>
              <a:t> </a:t>
            </a:r>
            <a:r>
              <a:rPr lang="bg-BG" dirty="0" err="1"/>
              <a:t>слузнице</a:t>
            </a:r>
            <a:r>
              <a:rPr lang="bg-BG" dirty="0"/>
              <a:t> </a:t>
            </a:r>
            <a:r>
              <a:rPr lang="bg-BG" dirty="0" err="1"/>
              <a:t>аналног</a:t>
            </a:r>
            <a:r>
              <a:rPr lang="bg-BG" dirty="0"/>
              <a:t> канала (</a:t>
            </a:r>
            <a:r>
              <a:rPr lang="bg-BG" dirty="0" err="1"/>
              <a:t>фисуре</a:t>
            </a:r>
            <a:r>
              <a:rPr lang="bg-BG" dirty="0"/>
              <a:t>). У </a:t>
            </a:r>
            <a:r>
              <a:rPr lang="bg-BG" dirty="0" err="1"/>
              <a:t>таквом</a:t>
            </a:r>
            <a:r>
              <a:rPr lang="bg-BG" dirty="0"/>
              <a:t> </a:t>
            </a:r>
            <a:r>
              <a:rPr lang="bg-BG" dirty="0" err="1"/>
              <a:t>случају</a:t>
            </a:r>
            <a:r>
              <a:rPr lang="bg-BG" dirty="0"/>
              <a:t> свако </a:t>
            </a:r>
            <a:r>
              <a:rPr lang="bg-BG" dirty="0" err="1"/>
              <a:t>пражњење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</a:t>
            </a:r>
            <a:r>
              <a:rPr lang="bg-BG" dirty="0" err="1"/>
              <a:t>праћено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јаким</a:t>
            </a:r>
            <a:r>
              <a:rPr lang="bg-BG" dirty="0"/>
              <a:t> </a:t>
            </a:r>
            <a:r>
              <a:rPr lang="bg-BG" dirty="0" err="1"/>
              <a:t>боловима</a:t>
            </a:r>
            <a:r>
              <a:rPr lang="bg-BG" dirty="0"/>
              <a:t>, па </a:t>
            </a:r>
            <a:r>
              <a:rPr lang="bg-BG" dirty="0" err="1"/>
              <a:t>пацијент</a:t>
            </a:r>
            <a:r>
              <a:rPr lang="bg-BG" dirty="0"/>
              <a:t> </a:t>
            </a:r>
            <a:r>
              <a:rPr lang="hr-HR" dirty="0" err="1"/>
              <a:t>избегава</a:t>
            </a:r>
            <a:r>
              <a:rPr lang="hr-HR" dirty="0"/>
              <a:t> </a:t>
            </a:r>
            <a:r>
              <a:rPr lang="bg-BG" dirty="0" err="1"/>
              <a:t>пражњење</a:t>
            </a:r>
            <a:r>
              <a:rPr lang="bg-BG" dirty="0"/>
              <a:t>. </a:t>
            </a:r>
            <a:r>
              <a:rPr lang="hr-HR" dirty="0" err="1"/>
              <a:t>Након</a:t>
            </a:r>
            <a:r>
              <a:rPr lang="hr-HR" dirty="0"/>
              <a:t> </a:t>
            </a:r>
            <a:r>
              <a:rPr lang="bg-BG" dirty="0" err="1"/>
              <a:t>пражњење</a:t>
            </a:r>
            <a:r>
              <a:rPr lang="bg-BG" dirty="0"/>
              <a:t>, бол </a:t>
            </a:r>
            <a:r>
              <a:rPr lang="bg-BG" dirty="0" err="1"/>
              <a:t>постаје</a:t>
            </a:r>
            <a:r>
              <a:rPr lang="bg-BG" dirty="0"/>
              <a:t> </a:t>
            </a:r>
            <a:r>
              <a:rPr lang="bg-BG" dirty="0" err="1"/>
              <a:t>још</a:t>
            </a:r>
            <a:r>
              <a:rPr lang="bg-BG" dirty="0"/>
              <a:t> </a:t>
            </a:r>
            <a:r>
              <a:rPr lang="hr-HR" dirty="0" err="1"/>
              <a:t>јачи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/>
              <a:t>Болест </a:t>
            </a:r>
            <a:r>
              <a:rPr lang="bg-BG" b="1" dirty="0" err="1"/>
              <a:t>црева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врло</a:t>
            </a:r>
            <a:r>
              <a:rPr lang="bg-BG" dirty="0"/>
              <a:t> чест </a:t>
            </a:r>
            <a:r>
              <a:rPr lang="bg-BG" dirty="0" err="1"/>
              <a:t>разлог</a:t>
            </a:r>
            <a:r>
              <a:rPr lang="bg-BG" dirty="0"/>
              <a:t>. </a:t>
            </a:r>
            <a:r>
              <a:rPr lang="hr-HR" dirty="0" err="1"/>
              <a:t>Карциноми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и </a:t>
            </a:r>
            <a:r>
              <a:rPr lang="bg-BG" dirty="0" err="1"/>
              <a:t>доброћудни</a:t>
            </a:r>
            <a:r>
              <a:rPr lang="bg-BG" dirty="0"/>
              <a:t> </a:t>
            </a:r>
            <a:r>
              <a:rPr lang="bg-BG" dirty="0" err="1"/>
              <a:t>разлози</a:t>
            </a:r>
            <a:r>
              <a:rPr lang="bg-BG" dirty="0"/>
              <a:t>,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</a:t>
            </a:r>
            <a:r>
              <a:rPr lang="bg-BG" dirty="0" err="1"/>
              <a:t>упала</a:t>
            </a:r>
            <a:r>
              <a:rPr lang="bg-BG" dirty="0"/>
              <a:t> </a:t>
            </a:r>
            <a:r>
              <a:rPr lang="bg-BG" dirty="0" err="1"/>
              <a:t>цревних</a:t>
            </a:r>
            <a:r>
              <a:rPr lang="bg-BG" dirty="0"/>
              <a:t> </a:t>
            </a:r>
            <a:r>
              <a:rPr lang="bg-BG" dirty="0" err="1"/>
              <a:t>кесица</a:t>
            </a:r>
            <a:r>
              <a:rPr lang="bg-BG" dirty="0"/>
              <a:t> (</a:t>
            </a:r>
            <a:r>
              <a:rPr lang="bg-BG" dirty="0" err="1"/>
              <a:t>дивертикул</a:t>
            </a:r>
            <a:r>
              <a:rPr lang="hr-HR" dirty="0" err="1"/>
              <a:t>и</a:t>
            </a:r>
            <a:r>
              <a:rPr lang="bg-BG" dirty="0"/>
              <a:t>), </a:t>
            </a:r>
            <a:r>
              <a:rPr lang="bg-BG" dirty="0" err="1"/>
              <a:t>могу</a:t>
            </a:r>
            <a:r>
              <a:rPr lang="bg-BG" dirty="0"/>
              <a:t> </a:t>
            </a:r>
            <a:r>
              <a:rPr lang="bg-BG" dirty="0" err="1"/>
              <a:t>стварати</a:t>
            </a:r>
            <a:r>
              <a:rPr lang="bg-BG" dirty="0"/>
              <a:t> велик проблем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549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3110"/>
            <a:ext cx="10515600" cy="974005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Терапија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867187"/>
            <a:ext cx="5181600" cy="4813112"/>
          </a:xfrm>
        </p:spPr>
        <p:txBody>
          <a:bodyPr>
            <a:normAutofit/>
          </a:bodyPr>
          <a:lstStyle/>
          <a:p>
            <a:r>
              <a:rPr lang="hr-HR" b="1" dirty="0" err="1">
                <a:solidFill>
                  <a:srgbClr val="FF0000"/>
                </a:solidFill>
              </a:rPr>
              <a:t>Нефармаколошка</a:t>
            </a:r>
            <a:endParaRPr lang="hr-HR" b="1" dirty="0">
              <a:solidFill>
                <a:srgbClr val="FF0000"/>
              </a:solidFill>
            </a:endParaRPr>
          </a:p>
          <a:p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дукациј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22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болесника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о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правилним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навикама</a:t>
            </a:r>
            <a:endParaRPr lang="hr-HR" sz="22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У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равнотежен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исхран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sz="2200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свеже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воће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поврће</a:t>
            </a:r>
            <a:r>
              <a:rPr lang="hr-HR" sz="22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Д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овољно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да 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се</a:t>
            </a:r>
            <a:r>
              <a:rPr lang="hr-HR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спречи</a:t>
            </a:r>
            <a:r>
              <a:rPr lang="hr-HR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дехидратациј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sz="22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Редовно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вежба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ње</a:t>
            </a:r>
            <a:endParaRPr lang="hr-HR" sz="22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Избегава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ње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каф</a:t>
            </a:r>
            <a:r>
              <a:rPr lang="hr-HR" sz="2200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, алкохолна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пића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млеко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2200" dirty="0" err="1">
                <a:latin typeface="Calibri" charset="0"/>
                <a:ea typeface="Calibri" charset="0"/>
                <a:cs typeface="Calibri" charset="0"/>
              </a:rPr>
              <a:t>воћне</a:t>
            </a:r>
            <a:r>
              <a:rPr lang="bg-BG" sz="2200" dirty="0">
                <a:latin typeface="Calibri" charset="0"/>
                <a:ea typeface="Calibri" charset="0"/>
                <a:cs typeface="Calibri" charset="0"/>
              </a:rPr>
              <a:t> сокове</a:t>
            </a:r>
            <a:endParaRPr lang="hr-HR" sz="22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US" sz="2200" dirty="0" err="1">
                <a:latin typeface="Calibri" charset="0"/>
                <a:ea typeface="Calibri" charset="0"/>
                <a:cs typeface="Calibri" charset="0"/>
              </a:rPr>
              <a:t>Храна</a:t>
            </a:r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200" dirty="0" err="1">
                <a:latin typeface="Calibri" charset="0"/>
                <a:ea typeface="Calibri" charset="0"/>
                <a:cs typeface="Calibri" charset="0"/>
              </a:rPr>
              <a:t>богата</a:t>
            </a:r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200" dirty="0" err="1">
                <a:latin typeface="Calibri" charset="0"/>
                <a:ea typeface="Calibri" charset="0"/>
                <a:cs typeface="Calibri" charset="0"/>
              </a:rPr>
              <a:t>магнезијумом</a:t>
            </a:r>
            <a:endParaRPr lang="en-US" sz="2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7183" y="2867187"/>
            <a:ext cx="5181600" cy="5030088"/>
          </a:xfrm>
        </p:spPr>
        <p:txBody>
          <a:bodyPr>
            <a:normAutofit/>
          </a:bodyPr>
          <a:lstStyle/>
          <a:p>
            <a:r>
              <a:rPr lang="hr-HR" b="1" dirty="0" err="1">
                <a:solidFill>
                  <a:srgbClr val="FF0000"/>
                </a:solidFill>
              </a:rPr>
              <a:t>Фармаколошка</a:t>
            </a:r>
            <a:endParaRPr lang="hr-HR" b="1" dirty="0">
              <a:solidFill>
                <a:srgbClr val="FF0000"/>
              </a:solidFill>
            </a:endParaRPr>
          </a:p>
          <a:p>
            <a:r>
              <a:rPr lang="hr-HR" b="1" dirty="0" err="1">
                <a:solidFill>
                  <a:srgbClr val="FF0000"/>
                </a:solidFill>
              </a:rPr>
              <a:t>К</a:t>
            </a:r>
            <a:r>
              <a:rPr lang="bg-BG" b="1" dirty="0" err="1">
                <a:solidFill>
                  <a:srgbClr val="FF0000"/>
                </a:solidFill>
              </a:rPr>
              <a:t>аузално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dirty="0"/>
              <a:t>-</a:t>
            </a:r>
            <a:r>
              <a:rPr lang="en-US" dirty="0"/>
              <a:t> </a:t>
            </a:r>
            <a:r>
              <a:rPr lang="en-US" dirty="0" err="1"/>
              <a:t>лаксанси</a:t>
            </a:r>
            <a:endParaRPr lang="hr-HR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015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1. </a:t>
            </a:r>
            <a:r>
              <a:rPr lang="ru-RU" sz="3400" b="1" i="1" dirty="0" err="1"/>
              <a:t>Лекови</a:t>
            </a:r>
            <a:r>
              <a:rPr lang="ru-RU" sz="3400" b="1" i="1" dirty="0"/>
              <a:t> </a:t>
            </a:r>
            <a:r>
              <a:rPr lang="ru-RU" sz="3400" b="1" i="1" dirty="0" err="1"/>
              <a:t>који</a:t>
            </a:r>
            <a:r>
              <a:rPr lang="ru-RU" sz="3400" b="1" i="1" dirty="0"/>
              <a:t> </a:t>
            </a:r>
            <a:r>
              <a:rPr lang="ru-RU" sz="3400" b="1" i="1" dirty="0" err="1"/>
              <a:t>повећавају</a:t>
            </a:r>
            <a:r>
              <a:rPr lang="ru-RU" sz="3400" b="1" i="1" dirty="0"/>
              <a:t> </a:t>
            </a:r>
            <a:r>
              <a:rPr lang="ru-RU" sz="3400" b="1" i="1" dirty="0" err="1"/>
              <a:t>волумен</a:t>
            </a:r>
            <a:r>
              <a:rPr lang="ru-RU" sz="3400" b="1" i="1" dirty="0"/>
              <a:t> </a:t>
            </a:r>
            <a:r>
              <a:rPr lang="ru-RU" sz="3400" b="1" i="1" dirty="0" err="1"/>
              <a:t>цревног</a:t>
            </a:r>
            <a:r>
              <a:rPr lang="ru-RU" sz="3400" b="1" i="1" dirty="0"/>
              <a:t> </a:t>
            </a:r>
            <a:r>
              <a:rPr lang="ru-RU" sz="3400" b="1" i="1" dirty="0" err="1"/>
              <a:t>садржаја</a:t>
            </a:r>
            <a:r>
              <a:rPr lang="ru-RU" sz="3400" b="1" i="1" dirty="0"/>
              <a:t>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err="1"/>
              <a:t>Повећање</a:t>
            </a:r>
            <a:r>
              <a:rPr lang="bg-BG" dirty="0"/>
              <a:t> </a:t>
            </a:r>
            <a:r>
              <a:rPr lang="bg-BG" dirty="0" err="1"/>
              <a:t>волумена</a:t>
            </a:r>
            <a:r>
              <a:rPr lang="bg-BG" dirty="0"/>
              <a:t> </a:t>
            </a:r>
            <a:r>
              <a:rPr lang="bg-BG" dirty="0" err="1"/>
              <a:t>цревног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</a:t>
            </a:r>
            <a:r>
              <a:rPr lang="bg-BG" dirty="0" err="1"/>
              <a:t>растеже</a:t>
            </a:r>
            <a:r>
              <a:rPr lang="bg-BG" dirty="0"/>
              <a:t> зид </a:t>
            </a:r>
            <a:r>
              <a:rPr lang="bg-BG" dirty="0" err="1"/>
              <a:t>црева</a:t>
            </a:r>
            <a:r>
              <a:rPr lang="bg-BG" dirty="0"/>
              <a:t> и </a:t>
            </a:r>
            <a:r>
              <a:rPr lang="bg-BG" dirty="0" err="1"/>
              <a:t>изазива</a:t>
            </a:r>
            <a:r>
              <a:rPr lang="bg-BG" dirty="0"/>
              <a:t> </a:t>
            </a:r>
            <a:r>
              <a:rPr lang="bg-BG" dirty="0" err="1"/>
              <a:t>дефекацију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Болесник</a:t>
            </a:r>
            <a:r>
              <a:rPr lang="bg-BG" dirty="0"/>
              <a:t> </a:t>
            </a:r>
            <a:r>
              <a:rPr lang="bg-BG" dirty="0" err="1"/>
              <a:t>треба</a:t>
            </a:r>
            <a:r>
              <a:rPr lang="bg-BG" dirty="0"/>
              <a:t> да </a:t>
            </a:r>
            <a:r>
              <a:rPr lang="bg-BG" dirty="0" err="1"/>
              <a:t>узима</a:t>
            </a:r>
            <a:r>
              <a:rPr lang="bg-BG" dirty="0"/>
              <a:t> </a:t>
            </a:r>
            <a:r>
              <a:rPr lang="bg-BG" dirty="0" err="1"/>
              <a:t>довољно</a:t>
            </a:r>
            <a:r>
              <a:rPr lang="bg-BG" dirty="0"/>
              <a:t> течности и </a:t>
            </a:r>
            <a:r>
              <a:rPr lang="bg-BG" dirty="0" err="1"/>
              <a:t>хране</a:t>
            </a:r>
            <a:r>
              <a:rPr lang="bg-BG" dirty="0"/>
              <a:t> са доста </a:t>
            </a:r>
            <a:r>
              <a:rPr lang="bg-BG" dirty="0" err="1"/>
              <a:t>несварљивих</a:t>
            </a:r>
            <a:r>
              <a:rPr lang="bg-BG" dirty="0"/>
              <a:t> </a:t>
            </a:r>
            <a:r>
              <a:rPr lang="bg-BG" dirty="0" err="1"/>
              <a:t>остатака</a:t>
            </a:r>
            <a:r>
              <a:rPr lang="bg-BG" dirty="0"/>
              <a:t> (</a:t>
            </a:r>
            <a:r>
              <a:rPr lang="bg-BG" b="1" dirty="0"/>
              <a:t>целулоза, пектин и лигнин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Ове</a:t>
            </a:r>
            <a:r>
              <a:rPr lang="bg-BG" dirty="0"/>
              <a:t> </a:t>
            </a:r>
            <a:r>
              <a:rPr lang="bg-BG" dirty="0" err="1"/>
              <a:t>несварљиве</a:t>
            </a:r>
            <a:r>
              <a:rPr lang="bg-BG" dirty="0"/>
              <a:t> </a:t>
            </a:r>
            <a:r>
              <a:rPr lang="bg-BG" dirty="0" err="1"/>
              <a:t>материје</a:t>
            </a:r>
            <a:r>
              <a:rPr lang="bg-BG" dirty="0"/>
              <a:t> за себе </a:t>
            </a:r>
            <a:r>
              <a:rPr lang="bg-BG" dirty="0" err="1"/>
              <a:t>везују</a:t>
            </a:r>
            <a:r>
              <a:rPr lang="bg-BG" dirty="0"/>
              <a:t> </a:t>
            </a:r>
            <a:r>
              <a:rPr lang="bg-BG" dirty="0" err="1"/>
              <a:t>воду</a:t>
            </a:r>
            <a:r>
              <a:rPr lang="bg-BG" dirty="0"/>
              <a:t>, и </a:t>
            </a:r>
            <a:r>
              <a:rPr lang="bg-BG" dirty="0" err="1"/>
              <a:t>тако</a:t>
            </a:r>
            <a:r>
              <a:rPr lang="bg-BG" dirty="0"/>
              <a:t> </a:t>
            </a:r>
            <a:r>
              <a:rPr lang="bg-BG" dirty="0" err="1"/>
              <a:t>повећавају</a:t>
            </a:r>
            <a:r>
              <a:rPr lang="bg-BG" dirty="0"/>
              <a:t> </a:t>
            </a:r>
            <a:r>
              <a:rPr lang="bg-BG" dirty="0" err="1"/>
              <a:t>волумен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колона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4406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22888"/>
            <a:ext cx="10515600" cy="5154075"/>
          </a:xfrm>
        </p:spPr>
        <p:txBody>
          <a:bodyPr>
            <a:normAutofit/>
          </a:bodyPr>
          <a:lstStyle/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 err="1">
                <a:solidFill>
                  <a:schemeClr val="bg1"/>
                </a:solidFill>
              </a:rPr>
              <a:t>У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нашим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условима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најједноставније</a:t>
            </a:r>
            <a:r>
              <a:rPr lang="bg-BG" dirty="0">
                <a:solidFill>
                  <a:schemeClr val="bg1"/>
                </a:solidFill>
              </a:rPr>
              <a:t> и </a:t>
            </a:r>
            <a:r>
              <a:rPr lang="bg-BG" dirty="0" err="1">
                <a:solidFill>
                  <a:schemeClr val="bg1"/>
                </a:solidFill>
              </a:rPr>
              <a:t>најјефтиније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је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препоручити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болеснику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узима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пшеничне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мекиње</a:t>
            </a:r>
            <a:r>
              <a:rPr lang="bg-BG" dirty="0">
                <a:solidFill>
                  <a:schemeClr val="bg1"/>
                </a:solidFill>
              </a:rPr>
              <a:t>, 2-3 </a:t>
            </a:r>
            <a:r>
              <a:rPr lang="bg-BG" dirty="0" err="1">
                <a:solidFill>
                  <a:schemeClr val="bg1"/>
                </a:solidFill>
              </a:rPr>
              <a:t>навршене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велике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кашике</a:t>
            </a:r>
            <a:r>
              <a:rPr lang="bg-BG" dirty="0">
                <a:solidFill>
                  <a:schemeClr val="bg1"/>
                </a:solidFill>
              </a:rPr>
              <a:t> дневно, </a:t>
            </a:r>
            <a:r>
              <a:rPr lang="bg-BG" dirty="0" err="1">
                <a:solidFill>
                  <a:schemeClr val="bg1"/>
                </a:solidFill>
              </a:rPr>
              <a:t>пошто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одстоје</a:t>
            </a:r>
            <a:r>
              <a:rPr lang="bg-BG" dirty="0">
                <a:solidFill>
                  <a:schemeClr val="bg1"/>
                </a:solidFill>
              </a:rPr>
              <a:t> 30 минута у </a:t>
            </a:r>
            <a:r>
              <a:rPr lang="bg-BG" dirty="0" err="1">
                <a:solidFill>
                  <a:schemeClr val="bg1"/>
                </a:solidFill>
              </a:rPr>
              <a:t>јогурту</a:t>
            </a:r>
            <a:r>
              <a:rPr lang="bg-BG" dirty="0">
                <a:solidFill>
                  <a:schemeClr val="bg1"/>
                </a:solidFill>
              </a:rPr>
              <a:t> или </a:t>
            </a:r>
            <a:r>
              <a:rPr lang="bg-BG" dirty="0" err="1">
                <a:solidFill>
                  <a:schemeClr val="bg1"/>
                </a:solidFill>
              </a:rPr>
              <a:t>млеку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bg-BG" dirty="0">
                <a:solidFill>
                  <a:schemeClr val="bg1"/>
                </a:solidFill>
              </a:rPr>
              <a:t>Потребно </a:t>
            </a:r>
            <a:r>
              <a:rPr lang="bg-BG" dirty="0" err="1">
                <a:solidFill>
                  <a:schemeClr val="bg1"/>
                </a:solidFill>
              </a:rPr>
              <a:t>је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прође</a:t>
            </a:r>
            <a:r>
              <a:rPr lang="bg-BG" dirty="0">
                <a:solidFill>
                  <a:schemeClr val="bg1"/>
                </a:solidFill>
              </a:rPr>
              <a:t> 4-5 дана </a:t>
            </a:r>
            <a:r>
              <a:rPr lang="bg-BG" dirty="0" err="1">
                <a:solidFill>
                  <a:schemeClr val="bg1"/>
                </a:solidFill>
              </a:rPr>
              <a:t>од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почетка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примене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дође</a:t>
            </a:r>
            <a:r>
              <a:rPr lang="bg-BG" dirty="0">
                <a:solidFill>
                  <a:schemeClr val="bg1"/>
                </a:solidFill>
              </a:rPr>
              <a:t> до </a:t>
            </a:r>
            <a:r>
              <a:rPr lang="bg-BG" dirty="0" err="1">
                <a:solidFill>
                  <a:schemeClr val="bg1"/>
                </a:solidFill>
              </a:rPr>
              <a:t>регулисања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столице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 err="1">
                <a:solidFill>
                  <a:schemeClr val="bg1"/>
                </a:solidFill>
              </a:rPr>
              <a:t>Н</a:t>
            </a:r>
            <a:r>
              <a:rPr lang="bg-BG" dirty="0" err="1">
                <a:solidFill>
                  <a:schemeClr val="bg1"/>
                </a:solidFill>
              </a:rPr>
              <a:t>ема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никаквих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нежељених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дејстава</a:t>
            </a:r>
            <a:endParaRPr lang="bg-BG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262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2. </a:t>
            </a:r>
            <a:r>
              <a:rPr lang="ru-RU" sz="3400" b="1" i="1" dirty="0" err="1"/>
              <a:t>Осмотски</a:t>
            </a:r>
            <a:r>
              <a:rPr lang="ru-RU" sz="3400" b="1" i="1" dirty="0"/>
              <a:t> </a:t>
            </a:r>
            <a:r>
              <a:rPr lang="ru-RU" sz="3400" b="1" i="1" dirty="0" err="1"/>
              <a:t>лаксанси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П</a:t>
            </a:r>
            <a:r>
              <a:rPr lang="bg-BG" dirty="0" err="1"/>
              <a:t>осле</a:t>
            </a:r>
            <a:r>
              <a:rPr lang="bg-BG" dirty="0"/>
              <a:t> </a:t>
            </a:r>
            <a:r>
              <a:rPr lang="bg-BG" dirty="0" err="1"/>
              <a:t>оралног</a:t>
            </a:r>
            <a:r>
              <a:rPr lang="bg-BG" dirty="0"/>
              <a:t> </a:t>
            </a:r>
            <a:r>
              <a:rPr lang="bg-BG" dirty="0" err="1"/>
              <a:t>уношења</a:t>
            </a:r>
            <a:r>
              <a:rPr lang="bg-BG" dirty="0"/>
              <a:t> не </a:t>
            </a:r>
            <a:r>
              <a:rPr lang="bg-BG" dirty="0" err="1"/>
              <a:t>апсорбују</a:t>
            </a:r>
            <a:r>
              <a:rPr lang="bg-BG" dirty="0"/>
              <a:t>, </a:t>
            </a:r>
            <a:r>
              <a:rPr lang="bg-BG" dirty="0" err="1"/>
              <a:t>остају</a:t>
            </a:r>
            <a:r>
              <a:rPr lang="bg-BG" dirty="0"/>
              <a:t> у </a:t>
            </a:r>
            <a:r>
              <a:rPr lang="bg-BG" dirty="0" err="1"/>
              <a:t>лумену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повећавају</a:t>
            </a:r>
            <a:r>
              <a:rPr lang="bg-BG" dirty="0"/>
              <a:t> </a:t>
            </a:r>
            <a:r>
              <a:rPr lang="bg-BG" dirty="0" err="1"/>
              <a:t>осмоларитет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и </a:t>
            </a:r>
            <a:r>
              <a:rPr lang="bg-BG" dirty="0" err="1"/>
              <a:t>изазивају</a:t>
            </a:r>
            <a:r>
              <a:rPr lang="bg-BG" dirty="0"/>
              <a:t> </a:t>
            </a:r>
            <a:r>
              <a:rPr lang="bg-BG" dirty="0" err="1"/>
              <a:t>прелазак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 из зида </a:t>
            </a:r>
            <a:r>
              <a:rPr lang="bg-BG" dirty="0" err="1"/>
              <a:t>црева</a:t>
            </a:r>
            <a:r>
              <a:rPr lang="bg-BG" dirty="0"/>
              <a:t> у лумен</a:t>
            </a:r>
            <a:endParaRPr lang="en-US" dirty="0"/>
          </a:p>
          <a:p>
            <a:endParaRPr lang="en-US" dirty="0"/>
          </a:p>
          <a:p>
            <a:r>
              <a:rPr lang="bg-BG" dirty="0" err="1"/>
              <a:t>Количина</a:t>
            </a:r>
            <a:r>
              <a:rPr lang="bg-BG" dirty="0"/>
              <a:t> </a:t>
            </a:r>
            <a:r>
              <a:rPr lang="bg-BG" dirty="0" err="1"/>
              <a:t>танко-цревног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расте, зид </a:t>
            </a:r>
            <a:r>
              <a:rPr lang="bg-BG" dirty="0" err="1"/>
              <a:t>црева</a:t>
            </a:r>
            <a:r>
              <a:rPr lang="bg-BG" dirty="0"/>
              <a:t> се </a:t>
            </a:r>
            <a:r>
              <a:rPr lang="bg-BG" dirty="0" err="1"/>
              <a:t>растеже</a:t>
            </a:r>
            <a:r>
              <a:rPr lang="bg-BG" dirty="0"/>
              <a:t> и </a:t>
            </a:r>
            <a:r>
              <a:rPr lang="bg-BG" dirty="0" err="1"/>
              <a:t>успоставља</a:t>
            </a:r>
            <a:r>
              <a:rPr lang="bg-BG" dirty="0"/>
              <a:t> се перисталтика </a:t>
            </a:r>
            <a:r>
              <a:rPr lang="bg-BG" dirty="0" err="1"/>
              <a:t>која</a:t>
            </a:r>
            <a:r>
              <a:rPr lang="bg-BG" dirty="0"/>
              <a:t> </a:t>
            </a:r>
            <a:r>
              <a:rPr lang="bg-BG" dirty="0" err="1"/>
              <a:t>садржај</a:t>
            </a:r>
            <a:r>
              <a:rPr lang="bg-BG" dirty="0"/>
              <a:t> </a:t>
            </a:r>
            <a:r>
              <a:rPr lang="bg-BG" dirty="0" err="1"/>
              <a:t>транспортује</a:t>
            </a:r>
            <a:r>
              <a:rPr lang="bg-BG" dirty="0"/>
              <a:t> у </a:t>
            </a:r>
            <a:r>
              <a:rPr lang="bg-BG" dirty="0" err="1"/>
              <a:t>колон</a:t>
            </a:r>
            <a:r>
              <a:rPr lang="bg-BG" dirty="0"/>
              <a:t>. </a:t>
            </a:r>
            <a:r>
              <a:rPr lang="bg-BG" dirty="0" err="1"/>
              <a:t>Сада</a:t>
            </a:r>
            <a:r>
              <a:rPr lang="bg-BG" dirty="0"/>
              <a:t> се </a:t>
            </a:r>
            <a:r>
              <a:rPr lang="bg-BG" dirty="0" err="1"/>
              <a:t>растеже</a:t>
            </a:r>
            <a:r>
              <a:rPr lang="bg-BG" dirty="0"/>
              <a:t> зид колона, </a:t>
            </a:r>
            <a:r>
              <a:rPr lang="bg-BG" dirty="0" err="1"/>
              <a:t>успоставља</a:t>
            </a:r>
            <a:r>
              <a:rPr lang="bg-BG" dirty="0"/>
              <a:t> се </a:t>
            </a:r>
            <a:r>
              <a:rPr lang="bg-BG" dirty="0" err="1"/>
              <a:t>масовни</a:t>
            </a:r>
            <a:r>
              <a:rPr lang="bg-BG" dirty="0"/>
              <a:t> рефлекс и долази до </a:t>
            </a:r>
            <a:r>
              <a:rPr lang="bg-BG" dirty="0" err="1"/>
              <a:t>дефекације</a:t>
            </a:r>
            <a:r>
              <a:rPr lang="bg-BG" dirty="0"/>
              <a:t>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546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24366"/>
            <a:ext cx="10515600" cy="4952597"/>
          </a:xfrm>
        </p:spPr>
        <p:txBody>
          <a:bodyPr>
            <a:normAutofit lnSpcReduction="10000"/>
          </a:bodyPr>
          <a:lstStyle/>
          <a:p>
            <a:r>
              <a:rPr lang="bg-BG" dirty="0"/>
              <a:t>70% </a:t>
            </a:r>
            <a:r>
              <a:rPr lang="bg-BG" dirty="0" err="1"/>
              <a:t>сорбитол</a:t>
            </a:r>
            <a:r>
              <a:rPr lang="bg-BG" dirty="0"/>
              <a:t>, </a:t>
            </a:r>
            <a:r>
              <a:rPr lang="bg-BG" dirty="0" err="1"/>
              <a:t>лактулоза</a:t>
            </a:r>
            <a:r>
              <a:rPr lang="bg-BG" dirty="0"/>
              <a:t> (</a:t>
            </a:r>
            <a:r>
              <a:rPr lang="bg-BG" dirty="0" err="1"/>
              <a:t>синтетски</a:t>
            </a:r>
            <a:r>
              <a:rPr lang="bg-BG" dirty="0"/>
              <a:t> </a:t>
            </a:r>
            <a:r>
              <a:rPr lang="bg-BG" dirty="0" err="1"/>
              <a:t>дисахарид</a:t>
            </a:r>
            <a:r>
              <a:rPr lang="bg-BG" dirty="0"/>
              <a:t> </a:t>
            </a:r>
            <a:r>
              <a:rPr lang="bg-BG" dirty="0" err="1"/>
              <a:t>који</a:t>
            </a:r>
            <a:r>
              <a:rPr lang="bg-BG" dirty="0"/>
              <a:t> се не вари) и горка </a:t>
            </a:r>
            <a:r>
              <a:rPr lang="bg-BG" dirty="0" err="1"/>
              <a:t>со</a:t>
            </a:r>
            <a:r>
              <a:rPr lang="bg-BG" dirty="0"/>
              <a:t> (МgSО4)</a:t>
            </a:r>
            <a:endParaRPr lang="hr-HR" dirty="0"/>
          </a:p>
          <a:p>
            <a:endParaRPr lang="hr-HR" dirty="0"/>
          </a:p>
          <a:p>
            <a:r>
              <a:rPr lang="bg-BG" dirty="0"/>
              <a:t>Код нас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најприсутнија</a:t>
            </a:r>
            <a:r>
              <a:rPr lang="bg-BG" dirty="0"/>
              <a:t> горка </a:t>
            </a:r>
            <a:r>
              <a:rPr lang="bg-BG" dirty="0" err="1"/>
              <a:t>со</a:t>
            </a:r>
            <a:r>
              <a:rPr lang="bg-BG" dirty="0"/>
              <a:t> (8-15</a:t>
            </a:r>
            <a:r>
              <a:rPr lang="en-US" dirty="0"/>
              <a:t>g</a:t>
            </a:r>
            <a:r>
              <a:rPr lang="bg-BG" dirty="0"/>
              <a:t>, </a:t>
            </a:r>
            <a:r>
              <a:rPr lang="bg-BG" dirty="0" err="1"/>
              <a:t>уз</a:t>
            </a:r>
            <a:r>
              <a:rPr lang="bg-BG" dirty="0"/>
              <a:t> доста </a:t>
            </a:r>
            <a:r>
              <a:rPr lang="bg-BG" dirty="0" err="1"/>
              <a:t>воде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Осмотски</a:t>
            </a:r>
            <a:r>
              <a:rPr lang="bg-BG" dirty="0"/>
              <a:t> </a:t>
            </a:r>
            <a:r>
              <a:rPr lang="bg-BG" dirty="0" err="1"/>
              <a:t>лаксанси</a:t>
            </a:r>
            <a:r>
              <a:rPr lang="bg-BG" dirty="0"/>
              <a:t> </a:t>
            </a:r>
            <a:r>
              <a:rPr lang="bg-BG" dirty="0" err="1"/>
              <a:t>нису</a:t>
            </a:r>
            <a:r>
              <a:rPr lang="bg-BG" dirty="0"/>
              <a:t> </a:t>
            </a:r>
            <a:r>
              <a:rPr lang="bg-BG" dirty="0" err="1"/>
              <a:t>погодни</a:t>
            </a:r>
            <a:r>
              <a:rPr lang="bg-BG" dirty="0"/>
              <a:t> за </a:t>
            </a:r>
            <a:r>
              <a:rPr lang="bg-BG" dirty="0" err="1"/>
              <a:t>употребу</a:t>
            </a:r>
            <a:r>
              <a:rPr lang="bg-BG" dirty="0"/>
              <a:t> код </a:t>
            </a:r>
            <a:r>
              <a:rPr lang="bg-BG" dirty="0" err="1"/>
              <a:t>обичне</a:t>
            </a:r>
            <a:r>
              <a:rPr lang="bg-BG" dirty="0"/>
              <a:t> </a:t>
            </a:r>
            <a:r>
              <a:rPr lang="bg-BG" dirty="0" err="1"/>
              <a:t>опстипације</a:t>
            </a:r>
            <a:r>
              <a:rPr lang="bg-BG" dirty="0"/>
              <a:t>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изазивају</a:t>
            </a:r>
            <a:r>
              <a:rPr lang="bg-BG" dirty="0"/>
              <a:t> </a:t>
            </a:r>
            <a:r>
              <a:rPr lang="bg-BG" dirty="0" err="1"/>
              <a:t>грчеве</a:t>
            </a:r>
            <a:r>
              <a:rPr lang="bg-BG" dirty="0"/>
              <a:t> и </a:t>
            </a:r>
            <a:r>
              <a:rPr lang="bg-BG" dirty="0" err="1"/>
              <a:t>пражњење</a:t>
            </a:r>
            <a:r>
              <a:rPr lang="bg-BG" dirty="0"/>
              <a:t> готово </a:t>
            </a:r>
            <a:r>
              <a:rPr lang="bg-BG" dirty="0" err="1"/>
              <a:t>целог</a:t>
            </a:r>
            <a:r>
              <a:rPr lang="bg-BG" dirty="0"/>
              <a:t> </a:t>
            </a:r>
            <a:r>
              <a:rPr lang="bg-BG" dirty="0" err="1"/>
              <a:t>дигестивног</a:t>
            </a:r>
            <a:r>
              <a:rPr lang="bg-BG" dirty="0"/>
              <a:t> тракта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П</a:t>
            </a:r>
            <a:r>
              <a:rPr lang="bg-BG" dirty="0" err="1"/>
              <a:t>рипрем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за </a:t>
            </a:r>
            <a:r>
              <a:rPr lang="bg-BG" dirty="0" err="1"/>
              <a:t>контрастне</a:t>
            </a:r>
            <a:r>
              <a:rPr lang="bg-BG" dirty="0"/>
              <a:t> </a:t>
            </a:r>
            <a:r>
              <a:rPr lang="bg-BG" dirty="0" err="1"/>
              <a:t>рендгенске</a:t>
            </a:r>
            <a:r>
              <a:rPr lang="bg-BG" dirty="0"/>
              <a:t> </a:t>
            </a:r>
            <a:r>
              <a:rPr lang="bg-BG" dirty="0" err="1"/>
              <a:t>студије</a:t>
            </a:r>
            <a:r>
              <a:rPr lang="bg-BG" dirty="0"/>
              <a:t> (</a:t>
            </a:r>
            <a:r>
              <a:rPr lang="bg-BG" dirty="0" err="1"/>
              <a:t>иригографију</a:t>
            </a:r>
            <a:r>
              <a:rPr lang="bg-BG" dirty="0"/>
              <a:t>, </a:t>
            </a:r>
            <a:r>
              <a:rPr lang="bg-BG" dirty="0" err="1"/>
              <a:t>цекографију</a:t>
            </a:r>
            <a:r>
              <a:rPr lang="bg-BG" dirty="0"/>
              <a:t> и </a:t>
            </a:r>
            <a:r>
              <a:rPr lang="bg-BG" dirty="0" err="1"/>
              <a:t>друге</a:t>
            </a:r>
            <a:r>
              <a:rPr lang="bg-BG" dirty="0"/>
              <a:t>) и за </a:t>
            </a:r>
            <a:r>
              <a:rPr lang="bg-BG" dirty="0" err="1"/>
              <a:t>спречавање</a:t>
            </a:r>
            <a:r>
              <a:rPr lang="bg-BG" dirty="0"/>
              <a:t> </a:t>
            </a:r>
            <a:r>
              <a:rPr lang="bg-BG" dirty="0" err="1"/>
              <a:t>апсорпције</a:t>
            </a:r>
            <a:r>
              <a:rPr lang="bg-BG" dirty="0"/>
              <a:t> отрова после </a:t>
            </a:r>
            <a:r>
              <a:rPr lang="bg-BG" dirty="0" err="1"/>
              <a:t>тровања</a:t>
            </a:r>
            <a:r>
              <a:rPr lang="bg-BG" dirty="0"/>
              <a:t>.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773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162" y="355088"/>
            <a:ext cx="8059119" cy="6183824"/>
          </a:xfrm>
        </p:spPr>
        <p:txBody>
          <a:bodyPr>
            <a:normAutofit lnSpcReduction="10000"/>
          </a:bodyPr>
          <a:lstStyle/>
          <a:p>
            <a:r>
              <a:rPr lang="bg-BG" dirty="0" err="1"/>
              <a:t>Лактулоза</a:t>
            </a:r>
            <a:r>
              <a:rPr lang="bg-BG" dirty="0"/>
              <a:t> (</a:t>
            </a:r>
            <a:r>
              <a:rPr lang="bg-BG" dirty="0" err="1"/>
              <a:t>дисахарид</a:t>
            </a:r>
            <a:r>
              <a:rPr lang="bg-BG" dirty="0"/>
              <a:t> </a:t>
            </a:r>
            <a:r>
              <a:rPr lang="bg-BG" dirty="0" err="1"/>
              <a:t>сачињен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галактозе</a:t>
            </a:r>
            <a:r>
              <a:rPr lang="bg-BG" dirty="0"/>
              <a:t> и </a:t>
            </a:r>
            <a:r>
              <a:rPr lang="bg-BG" dirty="0" err="1"/>
              <a:t>фруктозе</a:t>
            </a:r>
            <a:r>
              <a:rPr lang="bg-BG" dirty="0"/>
              <a:t>) се у </a:t>
            </a:r>
            <a:r>
              <a:rPr lang="bg-BG" dirty="0" err="1"/>
              <a:t>колону</a:t>
            </a:r>
            <a:r>
              <a:rPr lang="bg-BG" dirty="0"/>
              <a:t> </a:t>
            </a:r>
            <a:r>
              <a:rPr lang="bg-BG" dirty="0" err="1"/>
              <a:t>разграђује</a:t>
            </a:r>
            <a:r>
              <a:rPr lang="bg-BG" dirty="0"/>
              <a:t> под </a:t>
            </a:r>
            <a:r>
              <a:rPr lang="bg-BG" dirty="0" err="1"/>
              <a:t>дејством</a:t>
            </a:r>
            <a:r>
              <a:rPr lang="bg-BG" dirty="0"/>
              <a:t> </a:t>
            </a:r>
            <a:r>
              <a:rPr lang="bg-BG" dirty="0" err="1"/>
              <a:t>бактерија</a:t>
            </a:r>
            <a:endParaRPr lang="hr-HR" dirty="0"/>
          </a:p>
          <a:p>
            <a:endParaRPr lang="en-US" dirty="0"/>
          </a:p>
          <a:p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ње</a:t>
            </a:r>
            <a:r>
              <a:rPr lang="bg-BG" dirty="0"/>
              <a:t> </a:t>
            </a:r>
            <a:r>
              <a:rPr lang="bg-BG" dirty="0" err="1"/>
              <a:t>настаје</a:t>
            </a:r>
            <a:r>
              <a:rPr lang="bg-BG" dirty="0"/>
              <a:t> велика </a:t>
            </a:r>
            <a:r>
              <a:rPr lang="bg-BG" dirty="0" err="1"/>
              <a:t>количина</a:t>
            </a:r>
            <a:r>
              <a:rPr lang="bg-BG" dirty="0"/>
              <a:t> </a:t>
            </a:r>
            <a:r>
              <a:rPr lang="bg-BG" dirty="0" err="1"/>
              <a:t>млечне</a:t>
            </a:r>
            <a:r>
              <a:rPr lang="bg-BG" dirty="0"/>
              <a:t> </a:t>
            </a:r>
            <a:r>
              <a:rPr lang="bg-BG" dirty="0" err="1"/>
              <a:t>киселине</a:t>
            </a:r>
            <a:r>
              <a:rPr lang="bg-BG" dirty="0"/>
              <a:t> </a:t>
            </a:r>
            <a:r>
              <a:rPr lang="bg-BG" dirty="0" err="1"/>
              <a:t>која</a:t>
            </a:r>
            <a:r>
              <a:rPr lang="bg-BG" dirty="0"/>
              <a:t> снижава </a:t>
            </a:r>
            <a:r>
              <a:rPr lang="en-US" dirty="0"/>
              <a:t>pH </a:t>
            </a:r>
            <a:r>
              <a:rPr lang="bg-BG" dirty="0"/>
              <a:t>колона и </a:t>
            </a:r>
            <a:r>
              <a:rPr lang="bg-BG" dirty="0" err="1"/>
              <a:t>супримира</a:t>
            </a:r>
            <a:r>
              <a:rPr lang="bg-BG" dirty="0"/>
              <a:t> </a:t>
            </a:r>
            <a:r>
              <a:rPr lang="bg-BG" dirty="0" err="1"/>
              <a:t>раст</a:t>
            </a:r>
            <a:r>
              <a:rPr lang="bg-BG" dirty="0"/>
              <a:t> </a:t>
            </a:r>
            <a:r>
              <a:rPr lang="bg-BG" dirty="0" err="1"/>
              <a:t>бактерија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О</a:t>
            </a:r>
            <a:r>
              <a:rPr lang="bg-BG" dirty="0" err="1"/>
              <a:t>смоларитет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расте, вода прелази у лумен </a:t>
            </a:r>
            <a:r>
              <a:rPr lang="bg-BG" dirty="0" err="1"/>
              <a:t>црева</a:t>
            </a:r>
            <a:r>
              <a:rPr lang="bg-BG" dirty="0"/>
              <a:t> и </a:t>
            </a:r>
            <a:r>
              <a:rPr lang="bg-BG" dirty="0" err="1"/>
              <a:t>изазива</a:t>
            </a:r>
            <a:r>
              <a:rPr lang="bg-BG" dirty="0"/>
              <a:t> се рефлекс </a:t>
            </a:r>
            <a:r>
              <a:rPr lang="bg-BG" dirty="0" err="1"/>
              <a:t>дефекације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Х</a:t>
            </a:r>
            <a:r>
              <a:rPr lang="bg-BG" dirty="0" err="1"/>
              <a:t>роничн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hr-HR" dirty="0" err="1"/>
              <a:t>опстипација</a:t>
            </a:r>
            <a:r>
              <a:rPr lang="hr-HR" dirty="0"/>
              <a:t>, </a:t>
            </a:r>
            <a:r>
              <a:rPr lang="bg-BG" dirty="0" err="1"/>
              <a:t>хепатичн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енцефалопатиј</a:t>
            </a:r>
            <a:r>
              <a:rPr lang="hr-HR" dirty="0" err="1"/>
              <a:t>а</a:t>
            </a:r>
            <a:r>
              <a:rPr lang="hr-HR" dirty="0"/>
              <a:t> </a:t>
            </a:r>
            <a:r>
              <a:rPr lang="bg-BG" dirty="0"/>
              <a:t>(</a:t>
            </a:r>
            <a:r>
              <a:rPr lang="bg-BG" dirty="0" err="1"/>
              <a:t>неуропсихички</a:t>
            </a:r>
            <a:r>
              <a:rPr lang="bg-BG" dirty="0"/>
              <a:t> </a:t>
            </a:r>
            <a:r>
              <a:rPr lang="bg-BG" dirty="0" err="1"/>
              <a:t>поремећај</a:t>
            </a:r>
            <a:r>
              <a:rPr lang="bg-BG" dirty="0"/>
              <a:t> </a:t>
            </a:r>
            <a:r>
              <a:rPr lang="bg-BG" dirty="0" err="1"/>
              <a:t>узрокован</a:t>
            </a:r>
            <a:r>
              <a:rPr lang="bg-BG" dirty="0"/>
              <a:t> </a:t>
            </a:r>
            <a:r>
              <a:rPr lang="bg-BG" dirty="0" err="1"/>
              <a:t>поремећајем</a:t>
            </a:r>
            <a:r>
              <a:rPr lang="bg-BG" dirty="0"/>
              <a:t> </a:t>
            </a:r>
            <a:r>
              <a:rPr lang="bg-BG" dirty="0" err="1"/>
              <a:t>функције</a:t>
            </a:r>
            <a:r>
              <a:rPr lang="bg-BG" dirty="0"/>
              <a:t> </a:t>
            </a:r>
            <a:r>
              <a:rPr lang="bg-BG" dirty="0" err="1"/>
              <a:t>јетре</a:t>
            </a:r>
            <a:r>
              <a:rPr lang="bg-BG" dirty="0"/>
              <a:t>), </a:t>
            </a:r>
            <a:r>
              <a:rPr lang="bg-BG" dirty="0" err="1"/>
              <a:t>хепатичн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претком</a:t>
            </a:r>
            <a:r>
              <a:rPr lang="hr-HR" dirty="0" err="1"/>
              <a:t>а</a:t>
            </a:r>
            <a:r>
              <a:rPr lang="bg-BG" dirty="0"/>
              <a:t> и </a:t>
            </a:r>
            <a:r>
              <a:rPr lang="bg-BG" dirty="0" err="1"/>
              <a:t>ком</a:t>
            </a:r>
            <a:r>
              <a:rPr lang="hr-HR" dirty="0" err="1"/>
              <a:t>а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577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876577"/>
          </a:xfrm>
        </p:spPr>
        <p:txBody>
          <a:bodyPr>
            <a:normAutofit/>
          </a:bodyPr>
          <a:lstStyle/>
          <a:p>
            <a:r>
              <a:rPr lang="en-US" sz="3200" dirty="0" err="1"/>
              <a:t>Контраиндикације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err="1"/>
              <a:t>П</a:t>
            </a:r>
            <a:r>
              <a:rPr lang="bg-BG" dirty="0" err="1"/>
              <a:t>ретходн</a:t>
            </a:r>
            <a:r>
              <a:rPr lang="hr-HR" dirty="0" err="1"/>
              <a:t>е</a:t>
            </a:r>
            <a:r>
              <a:rPr lang="bg-BG" dirty="0"/>
              <a:t> имали </a:t>
            </a:r>
            <a:r>
              <a:rPr lang="bg-BG" dirty="0" err="1"/>
              <a:t>алергијске</a:t>
            </a:r>
            <a:r>
              <a:rPr lang="bg-BG" dirty="0"/>
              <a:t> </a:t>
            </a:r>
            <a:r>
              <a:rPr lang="bg-BG" dirty="0" err="1"/>
              <a:t>реакције</a:t>
            </a:r>
            <a:r>
              <a:rPr lang="bg-BG" dirty="0"/>
              <a:t> (</a:t>
            </a:r>
            <a:r>
              <a:rPr lang="bg-BG" dirty="0" err="1"/>
              <a:t>преосетљивост</a:t>
            </a:r>
            <a:r>
              <a:rPr lang="bg-BG" dirty="0"/>
              <a:t>) на </a:t>
            </a:r>
            <a:r>
              <a:rPr lang="bg-BG" dirty="0" err="1"/>
              <a:t>лактулозу</a:t>
            </a:r>
            <a:r>
              <a:rPr lang="bg-BG" dirty="0"/>
              <a:t> или </a:t>
            </a:r>
            <a:r>
              <a:rPr lang="bg-BG" dirty="0" err="1"/>
              <a:t>лактулози</a:t>
            </a:r>
            <a:r>
              <a:rPr lang="bg-BG" dirty="0"/>
              <a:t> </a:t>
            </a:r>
            <a:r>
              <a:rPr lang="bg-BG" dirty="0" err="1"/>
              <a:t>сродне</a:t>
            </a:r>
            <a:r>
              <a:rPr lang="bg-BG" dirty="0"/>
              <a:t> </a:t>
            </a:r>
            <a:r>
              <a:rPr lang="bg-BG" dirty="0" err="1"/>
              <a:t>шећере</a:t>
            </a:r>
            <a:r>
              <a:rPr lang="hr-HR" dirty="0"/>
              <a:t> </a:t>
            </a:r>
            <a:r>
              <a:rPr lang="bg-BG" dirty="0"/>
              <a:t>(лактоза, </a:t>
            </a:r>
            <a:r>
              <a:rPr lang="bg-BG" dirty="0" err="1"/>
              <a:t>галактоза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Р</a:t>
            </a:r>
            <a:r>
              <a:rPr lang="bg-BG" dirty="0" err="1"/>
              <a:t>етко</a:t>
            </a:r>
            <a:r>
              <a:rPr lang="bg-BG" dirty="0"/>
              <a:t> </a:t>
            </a:r>
            <a:r>
              <a:rPr lang="bg-BG" dirty="0" err="1"/>
              <a:t>обољење</a:t>
            </a:r>
            <a:r>
              <a:rPr lang="bg-BG" dirty="0"/>
              <a:t> </a:t>
            </a:r>
            <a:r>
              <a:rPr lang="hr-HR" dirty="0"/>
              <a:t> - </a:t>
            </a:r>
            <a:r>
              <a:rPr lang="bg-BG" dirty="0" err="1"/>
              <a:t>галактоземија</a:t>
            </a:r>
            <a:r>
              <a:rPr lang="bg-BG" dirty="0"/>
              <a:t> (</a:t>
            </a:r>
            <a:r>
              <a:rPr lang="bg-BG" dirty="0" err="1"/>
              <a:t>урођени</a:t>
            </a:r>
            <a:r>
              <a:rPr lang="bg-BG" dirty="0"/>
              <a:t> </a:t>
            </a:r>
            <a:r>
              <a:rPr lang="bg-BG" dirty="0" err="1"/>
              <a:t>поремећај</a:t>
            </a:r>
            <a:r>
              <a:rPr lang="bg-BG" dirty="0"/>
              <a:t> метаболизма </a:t>
            </a:r>
            <a:r>
              <a:rPr lang="bg-BG" dirty="0" err="1"/>
              <a:t>шећера</a:t>
            </a:r>
            <a:r>
              <a:rPr lang="bg-BG" dirty="0"/>
              <a:t> </a:t>
            </a:r>
            <a:r>
              <a:rPr lang="bg-BG" dirty="0" err="1"/>
              <a:t>изазван</a:t>
            </a:r>
            <a:r>
              <a:rPr lang="hr-HR" dirty="0"/>
              <a:t> </a:t>
            </a:r>
            <a:r>
              <a:rPr lang="bg-BG" dirty="0" err="1"/>
              <a:t>недостатком</a:t>
            </a:r>
            <a:r>
              <a:rPr lang="bg-BG" dirty="0"/>
              <a:t> ензима)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Б</a:t>
            </a:r>
            <a:r>
              <a:rPr lang="bg-BG" dirty="0" err="1"/>
              <a:t>ило</a:t>
            </a:r>
            <a:r>
              <a:rPr lang="bg-BG" dirty="0"/>
              <a:t> </a:t>
            </a:r>
            <a:r>
              <a:rPr lang="bg-BG" dirty="0" err="1"/>
              <a:t>какав</a:t>
            </a:r>
            <a:r>
              <a:rPr lang="bg-BG" dirty="0"/>
              <a:t> </a:t>
            </a:r>
            <a:r>
              <a:rPr lang="bg-BG" dirty="0" err="1"/>
              <a:t>застој</a:t>
            </a:r>
            <a:r>
              <a:rPr lang="bg-BG" dirty="0"/>
              <a:t> или </a:t>
            </a:r>
            <a:r>
              <a:rPr lang="bg-BG" dirty="0" err="1"/>
              <a:t>непроходност</a:t>
            </a:r>
            <a:r>
              <a:rPr lang="bg-BG" dirty="0"/>
              <a:t>, органа за </a:t>
            </a:r>
            <a:r>
              <a:rPr lang="bg-BG" dirty="0" err="1"/>
              <a:t>варење</a:t>
            </a:r>
            <a:r>
              <a:rPr lang="bg-BG" dirty="0"/>
              <a:t> </a:t>
            </a:r>
            <a:r>
              <a:rPr lang="bg-BG" dirty="0" err="1"/>
              <a:t>која</a:t>
            </a:r>
            <a:r>
              <a:rPr lang="bg-BG" dirty="0"/>
              <a:t> се </a:t>
            </a:r>
            <a:r>
              <a:rPr lang="bg-BG" dirty="0" err="1"/>
              <a:t>разликује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уобичајеног</a:t>
            </a:r>
            <a:r>
              <a:rPr lang="hr-HR" dirty="0"/>
              <a:t> </a:t>
            </a:r>
            <a:r>
              <a:rPr lang="bg-BG" dirty="0"/>
              <a:t>затвора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Р</a:t>
            </a:r>
            <a:r>
              <a:rPr lang="bg-BG" dirty="0" err="1"/>
              <a:t>изик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настанка</a:t>
            </a:r>
            <a:r>
              <a:rPr lang="bg-BG" dirty="0"/>
              <a:t> или </a:t>
            </a:r>
            <a:r>
              <a:rPr lang="bg-BG" dirty="0" err="1"/>
              <a:t>перфорацију</a:t>
            </a:r>
            <a:r>
              <a:rPr lang="bg-BG" dirty="0"/>
              <a:t> органа за </a:t>
            </a:r>
            <a:r>
              <a:rPr lang="bg-BG" dirty="0" err="1"/>
              <a:t>варење</a:t>
            </a:r>
            <a:endParaRPr lang="hr-HR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88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97EDD-0788-1004-FC0F-DECDFA55D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Глутен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F908F-BF2F-816D-645A-08390A59B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је протеин који се налази у одређеним житарицама: јечму, пшеници и ражи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Углавном контаминира и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овас 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иако је то житарица која природно не садржи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глутен</a:t>
            </a:r>
            <a:endParaRPr lang="sr-Cyrl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Основна улога </a:t>
            </a:r>
            <a:r>
              <a:rPr lang="sr-RS" dirty="0" err="1">
                <a:latin typeface="Arial" panose="020B0604020202020204" pitchFamily="34" charset="0"/>
                <a:cs typeface="Arial" panose="020B0604020202020204" pitchFamily="34" charset="0"/>
              </a:rPr>
              <a:t>глутена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 у припреми теста је његова функција </a:t>
            </a:r>
            <a:r>
              <a:rPr lang="sr-RS" b="1" dirty="0">
                <a:latin typeface="Arial" panose="020B0604020202020204" pitchFamily="34" charset="0"/>
                <a:cs typeface="Arial" panose="020B0604020202020204" pitchFamily="34" charset="0"/>
              </a:rPr>
              <a:t>лепка</a:t>
            </a:r>
            <a:endParaRPr lang="sr-Cyrl-R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sr-RS" dirty="0">
                <a:latin typeface="Arial" panose="020B0604020202020204" pitchFamily="34" charset="0"/>
                <a:cs typeface="Arial" panose="020B0604020202020204" pitchFamily="34" charset="0"/>
              </a:rPr>
              <a:t>аје тесту еластичност, растреситост, боље задржавање облика и структуре, али и утиче на подизање теста.</a:t>
            </a:r>
            <a:endParaRPr lang="en-R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216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302" y="171904"/>
            <a:ext cx="10058400" cy="1609344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Мере</a:t>
            </a:r>
            <a:r>
              <a:rPr lang="en-US" sz="32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опреза</a:t>
            </a:r>
            <a:r>
              <a:rPr lang="en-US" sz="32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454" y="1690688"/>
            <a:ext cx="10935346" cy="489609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бол у </a:t>
            </a:r>
            <a:r>
              <a:rPr lang="ru-RU" dirty="0" err="1"/>
              <a:t>стомаку</a:t>
            </a:r>
            <a:r>
              <a:rPr lang="ru-RU" dirty="0"/>
              <a:t> </a:t>
            </a:r>
            <a:r>
              <a:rPr lang="ru-RU" dirty="0" err="1"/>
              <a:t>непознатог</a:t>
            </a:r>
            <a:r>
              <a:rPr lang="ru-RU" dirty="0"/>
              <a:t> </a:t>
            </a:r>
            <a:r>
              <a:rPr lang="ru-RU" dirty="0" err="1"/>
              <a:t>порекла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 err="1"/>
              <a:t>шећерн</a:t>
            </a:r>
            <a:r>
              <a:rPr lang="en-US" dirty="0"/>
              <a:t>a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 err="1"/>
              <a:t>интолеранциј</a:t>
            </a:r>
            <a:r>
              <a:rPr lang="en-US" dirty="0"/>
              <a:t>a</a:t>
            </a:r>
            <a:r>
              <a:rPr lang="ru-RU" dirty="0"/>
              <a:t> на лактозу (</a:t>
            </a:r>
            <a:r>
              <a:rPr lang="ru-RU" dirty="0" err="1"/>
              <a:t>немогућност</a:t>
            </a:r>
            <a:r>
              <a:rPr lang="ru-RU" dirty="0"/>
              <a:t> </a:t>
            </a:r>
            <a:r>
              <a:rPr lang="ru-RU" dirty="0" err="1"/>
              <a:t>варења</a:t>
            </a:r>
            <a:r>
              <a:rPr lang="ru-RU" dirty="0"/>
              <a:t> </a:t>
            </a:r>
            <a:r>
              <a:rPr lang="ru-RU" dirty="0" err="1"/>
              <a:t>млечног</a:t>
            </a:r>
            <a:r>
              <a:rPr lang="ru-RU" dirty="0"/>
              <a:t> </a:t>
            </a:r>
            <a:r>
              <a:rPr lang="ru-RU" dirty="0" err="1"/>
              <a:t>шечера</a:t>
            </a:r>
            <a:r>
              <a:rPr lang="ru-RU" dirty="0"/>
              <a:t>);</a:t>
            </a:r>
            <a:endParaRPr lang="en-US" dirty="0"/>
          </a:p>
          <a:p>
            <a:r>
              <a:rPr lang="ru-RU" dirty="0" err="1"/>
              <a:t>интолеранцију</a:t>
            </a:r>
            <a:r>
              <a:rPr lang="ru-RU" dirty="0"/>
              <a:t> на </a:t>
            </a:r>
            <a:r>
              <a:rPr lang="ru-RU" dirty="0" err="1"/>
              <a:t>шећере</a:t>
            </a:r>
            <a:r>
              <a:rPr lang="ru-RU" dirty="0"/>
              <a:t> галактозу или фруктозу;</a:t>
            </a:r>
            <a:endParaRPr lang="en-US" dirty="0"/>
          </a:p>
          <a:p>
            <a:r>
              <a:rPr lang="ru-RU" dirty="0" err="1"/>
              <a:t>недостатак</a:t>
            </a:r>
            <a:r>
              <a:rPr lang="ru-RU" dirty="0"/>
              <a:t> </a:t>
            </a:r>
            <a:r>
              <a:rPr lang="ru-RU" dirty="0" err="1"/>
              <a:t>ензима</a:t>
            </a:r>
            <a:r>
              <a:rPr lang="ru-RU" dirty="0"/>
              <a:t> </a:t>
            </a:r>
            <a:r>
              <a:rPr lang="en-US" i="1" dirty="0"/>
              <a:t>Lapp </a:t>
            </a:r>
            <a:r>
              <a:rPr lang="en-US" i="1" dirty="0" err="1"/>
              <a:t>laktaza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/>
              <a:t>синдром </a:t>
            </a:r>
            <a:r>
              <a:rPr lang="ru-RU" dirty="0" err="1"/>
              <a:t>глукозно-галактозне</a:t>
            </a:r>
            <a:r>
              <a:rPr lang="ru-RU" dirty="0"/>
              <a:t> </a:t>
            </a:r>
            <a:r>
              <a:rPr lang="ru-RU" dirty="0" err="1"/>
              <a:t>малапсорпције</a:t>
            </a:r>
            <a:r>
              <a:rPr lang="ru-RU" dirty="0"/>
              <a:t>.</a:t>
            </a:r>
            <a:endParaRPr lang="en-US" dirty="0"/>
          </a:p>
          <a:p>
            <a:r>
              <a:rPr lang="ru-RU" dirty="0" err="1"/>
              <a:t>Уколико</a:t>
            </a:r>
            <a:r>
              <a:rPr lang="ru-RU" dirty="0"/>
              <a:t> </a:t>
            </a:r>
            <a:r>
              <a:rPr lang="en-US" dirty="0" err="1"/>
              <a:t>пацијент</a:t>
            </a:r>
            <a:r>
              <a:rPr lang="en-US" dirty="0"/>
              <a:t> </a:t>
            </a:r>
            <a:r>
              <a:rPr lang="en-US" dirty="0" err="1"/>
              <a:t>има</a:t>
            </a:r>
            <a:r>
              <a:rPr lang="en-US" dirty="0"/>
              <a:t> </a:t>
            </a:r>
            <a:r>
              <a:rPr lang="ru-RU" dirty="0" err="1"/>
              <a:t>шећерну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и лечи </a:t>
            </a:r>
            <a:r>
              <a:rPr lang="ru-RU" dirty="0" err="1"/>
              <a:t>хепатичку</a:t>
            </a:r>
            <a:r>
              <a:rPr lang="ru-RU" dirty="0"/>
              <a:t> </a:t>
            </a:r>
            <a:r>
              <a:rPr lang="ru-RU" dirty="0" err="1"/>
              <a:t>енцефалопатију</a:t>
            </a:r>
            <a:r>
              <a:rPr lang="ru-RU" dirty="0"/>
              <a:t>, </a:t>
            </a:r>
            <a:r>
              <a:rPr lang="ru-RU" dirty="0" err="1"/>
              <a:t>мораће</a:t>
            </a:r>
            <a:r>
              <a:rPr lang="ru-RU" dirty="0"/>
              <a:t> да </a:t>
            </a:r>
            <a:r>
              <a:rPr lang="ru-RU" dirty="0" err="1"/>
              <a:t>узимате</a:t>
            </a:r>
            <a:r>
              <a:rPr lang="ru-RU" dirty="0"/>
              <a:t> </a:t>
            </a:r>
            <a:r>
              <a:rPr lang="ru-RU" dirty="0" err="1"/>
              <a:t>веће</a:t>
            </a:r>
            <a:r>
              <a:rPr lang="ru-RU" dirty="0"/>
              <a:t> дозе лека. </a:t>
            </a:r>
            <a:r>
              <a:rPr lang="hr-HR" dirty="0" err="1"/>
              <a:t>В</a:t>
            </a:r>
            <a:r>
              <a:rPr lang="ru-RU" dirty="0" err="1"/>
              <a:t>исоке</a:t>
            </a:r>
            <a:r>
              <a:rPr lang="ru-RU" dirty="0"/>
              <a:t> дозе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велику</a:t>
            </a:r>
            <a:r>
              <a:rPr lang="ru-RU" dirty="0"/>
              <a:t> </a:t>
            </a:r>
            <a:r>
              <a:rPr lang="ru-RU" dirty="0" err="1"/>
              <a:t>количину</a:t>
            </a:r>
            <a:r>
              <a:rPr lang="ru-RU" dirty="0"/>
              <a:t> </a:t>
            </a:r>
            <a:r>
              <a:rPr lang="ru-RU" dirty="0" err="1"/>
              <a:t>шећера</a:t>
            </a:r>
            <a:r>
              <a:rPr lang="ru-RU" dirty="0"/>
              <a:t>. </a:t>
            </a:r>
            <a:r>
              <a:rPr lang="ru-RU" dirty="0" err="1"/>
              <a:t>Због</a:t>
            </a:r>
            <a:r>
              <a:rPr lang="ru-RU" dirty="0"/>
              <a:t> тога </a:t>
            </a:r>
            <a:r>
              <a:rPr lang="ru-RU" dirty="0" err="1"/>
              <a:t>ће</a:t>
            </a:r>
            <a:r>
              <a:rPr lang="ru-RU" dirty="0"/>
              <a:t> </a:t>
            </a:r>
            <a:r>
              <a:rPr lang="ru-RU" dirty="0" err="1"/>
              <a:t>можда</a:t>
            </a:r>
            <a:r>
              <a:rPr lang="ru-RU" dirty="0"/>
              <a:t> </a:t>
            </a:r>
            <a:r>
              <a:rPr lang="ru-RU" dirty="0" err="1"/>
              <a:t>морати</a:t>
            </a:r>
            <a:r>
              <a:rPr lang="ru-RU" dirty="0"/>
              <a:t> да </a:t>
            </a:r>
            <a:r>
              <a:rPr lang="ru-RU" dirty="0" err="1">
                <a:solidFill>
                  <a:srgbClr val="FF0000"/>
                </a:solidFill>
              </a:rPr>
              <a:t>прилагоди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дозу лека за </a:t>
            </a:r>
            <a:r>
              <a:rPr lang="ru-RU" dirty="0" err="1">
                <a:solidFill>
                  <a:srgbClr val="FF0000"/>
                </a:solidFill>
              </a:rPr>
              <a:t>лечење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шећерне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болести</a:t>
            </a:r>
            <a:r>
              <a:rPr lang="ru-RU" dirty="0"/>
              <a:t>.</a:t>
            </a:r>
            <a:r>
              <a:rPr lang="hr-HR" dirty="0"/>
              <a:t> </a:t>
            </a:r>
          </a:p>
          <a:p>
            <a:r>
              <a:rPr lang="ru-RU" dirty="0" err="1"/>
              <a:t>Хронично</a:t>
            </a:r>
            <a:r>
              <a:rPr lang="ru-RU" dirty="0"/>
              <a:t> </a:t>
            </a:r>
            <a:r>
              <a:rPr lang="ru-RU" dirty="0" err="1"/>
              <a:t>узимање</a:t>
            </a:r>
            <a:r>
              <a:rPr lang="ru-RU" dirty="0"/>
              <a:t> </a:t>
            </a:r>
            <a:r>
              <a:rPr lang="ru-RU" dirty="0" err="1"/>
              <a:t>неприлагођених</a:t>
            </a:r>
            <a:r>
              <a:rPr lang="ru-RU" dirty="0"/>
              <a:t> доза лека (</a:t>
            </a:r>
            <a:r>
              <a:rPr lang="ru-RU" dirty="0" err="1"/>
              <a:t>којима</a:t>
            </a:r>
            <a:r>
              <a:rPr lang="ru-RU" dirty="0"/>
              <a:t> се </a:t>
            </a:r>
            <a:r>
              <a:rPr lang="ru-RU" dirty="0" err="1"/>
              <a:t>постижу</a:t>
            </a:r>
            <a:r>
              <a:rPr lang="ru-RU" dirty="0"/>
              <a:t> </a:t>
            </a:r>
            <a:r>
              <a:rPr lang="ru-RU" dirty="0" err="1"/>
              <a:t>више</a:t>
            </a:r>
            <a:r>
              <a:rPr lang="ru-RU" dirty="0"/>
              <a:t> од 2-3 </a:t>
            </a:r>
            <a:r>
              <a:rPr lang="ru-RU" dirty="0" err="1"/>
              <a:t>меке</a:t>
            </a:r>
            <a:r>
              <a:rPr lang="ru-RU" dirty="0"/>
              <a:t> столице на дан)</a:t>
            </a:r>
            <a:r>
              <a:rPr lang="hr-HR" dirty="0"/>
              <a:t> </a:t>
            </a:r>
            <a:r>
              <a:rPr lang="ru-RU" dirty="0"/>
              <a:t>или </a:t>
            </a:r>
            <a:r>
              <a:rPr lang="ru-RU" dirty="0" err="1"/>
              <a:t>злоупотреба</a:t>
            </a:r>
            <a:r>
              <a:rPr lang="ru-RU" dirty="0"/>
              <a:t> могу довести до </a:t>
            </a:r>
            <a:r>
              <a:rPr lang="ru-RU" dirty="0" err="1"/>
              <a:t>појаве</a:t>
            </a:r>
            <a:r>
              <a:rPr lang="ru-RU" dirty="0"/>
              <a:t> пролива и </a:t>
            </a:r>
            <a:r>
              <a:rPr lang="ru-RU" dirty="0" err="1"/>
              <a:t>поремећаја</a:t>
            </a:r>
            <a:r>
              <a:rPr lang="ru-RU" dirty="0"/>
              <a:t> </a:t>
            </a:r>
            <a:r>
              <a:rPr lang="ru-RU" dirty="0" err="1"/>
              <a:t>равнотеже</a:t>
            </a:r>
            <a:r>
              <a:rPr lang="ru-RU" dirty="0"/>
              <a:t> </a:t>
            </a:r>
            <a:r>
              <a:rPr lang="ru-RU" dirty="0" err="1"/>
              <a:t>електролита</a:t>
            </a:r>
            <a:r>
              <a:rPr lang="hr-HR" dirty="0"/>
              <a:t>!!!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973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984" y="328769"/>
            <a:ext cx="10058400" cy="1609344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75105"/>
          </a:xfrm>
        </p:spPr>
        <p:txBody>
          <a:bodyPr>
            <a:normAutofit lnSpcReduction="10000"/>
          </a:bodyPr>
          <a:lstStyle/>
          <a:p>
            <a:r>
              <a:rPr lang="bg-BG" dirty="0" err="1"/>
              <a:t>Брзо</a:t>
            </a:r>
            <a:r>
              <a:rPr lang="bg-BG" dirty="0"/>
              <a:t> </a:t>
            </a:r>
            <a:r>
              <a:rPr lang="bg-BG" dirty="0" err="1"/>
              <a:t>прогута</a:t>
            </a:r>
            <a:r>
              <a:rPr lang="en-US" dirty="0" err="1"/>
              <a:t>ти</a:t>
            </a:r>
            <a:r>
              <a:rPr lang="en-US" dirty="0"/>
              <a:t> </a:t>
            </a:r>
            <a:r>
              <a:rPr lang="bg-BG" dirty="0" err="1"/>
              <a:t>дозу</a:t>
            </a:r>
            <a:r>
              <a:rPr lang="bg-BG" dirty="0"/>
              <a:t> лека</a:t>
            </a:r>
            <a:endParaRPr lang="hr-HR" dirty="0"/>
          </a:p>
          <a:p>
            <a:r>
              <a:rPr lang="bg-BG" dirty="0"/>
              <a:t>Не </a:t>
            </a:r>
            <a:r>
              <a:rPr lang="bg-BG" dirty="0" err="1"/>
              <a:t>држите</a:t>
            </a:r>
            <a:r>
              <a:rPr lang="bg-BG" dirty="0"/>
              <a:t> га у </a:t>
            </a:r>
            <a:r>
              <a:rPr lang="bg-BG" dirty="0" err="1"/>
              <a:t>устима</a:t>
            </a:r>
            <a:r>
              <a:rPr lang="bg-BG" dirty="0"/>
              <a:t>,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садржај</a:t>
            </a:r>
            <a:r>
              <a:rPr lang="bg-BG" dirty="0"/>
              <a:t> </a:t>
            </a:r>
            <a:r>
              <a:rPr lang="bg-BG" dirty="0" err="1"/>
              <a:t>шећера</a:t>
            </a:r>
            <a:r>
              <a:rPr lang="bg-BG" dirty="0"/>
              <a:t> може да доведе до </a:t>
            </a:r>
            <a:r>
              <a:rPr lang="bg-BG" dirty="0" err="1"/>
              <a:t>кварења</a:t>
            </a:r>
            <a:r>
              <a:rPr lang="hr-HR" dirty="0"/>
              <a:t> </a:t>
            </a:r>
            <a:r>
              <a:rPr lang="bg-BG" dirty="0" err="1"/>
              <a:t>зуба</a:t>
            </a:r>
            <a:r>
              <a:rPr lang="bg-BG" dirty="0"/>
              <a:t>, </a:t>
            </a:r>
            <a:r>
              <a:rPr lang="bg-BG" dirty="0" err="1"/>
              <a:t>нарочито</a:t>
            </a:r>
            <a:r>
              <a:rPr lang="bg-BG" dirty="0"/>
              <a:t> ако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узима</a:t>
            </a:r>
            <a:r>
              <a:rPr lang="bg-BG" dirty="0"/>
              <a:t> </a:t>
            </a:r>
            <a:r>
              <a:rPr lang="bg-BG" dirty="0" err="1"/>
              <a:t>дужи</a:t>
            </a:r>
            <a:r>
              <a:rPr lang="bg-BG" dirty="0"/>
              <a:t> </a:t>
            </a:r>
            <a:r>
              <a:rPr lang="bg-BG" dirty="0" err="1"/>
              <a:t>временски</a:t>
            </a:r>
            <a:r>
              <a:rPr lang="bg-BG" dirty="0"/>
              <a:t> период</a:t>
            </a:r>
            <a:endParaRPr lang="hr-HR" dirty="0"/>
          </a:p>
          <a:p>
            <a:r>
              <a:rPr lang="hr-HR" dirty="0" err="1"/>
              <a:t>М</a:t>
            </a:r>
            <a:r>
              <a:rPr lang="bg-BG" dirty="0" err="1"/>
              <a:t>ожете</a:t>
            </a:r>
            <a:r>
              <a:rPr lang="bg-BG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узети</a:t>
            </a:r>
            <a:r>
              <a:rPr lang="bg-BG" dirty="0"/>
              <a:t> </a:t>
            </a:r>
            <a:r>
              <a:rPr lang="bg-BG" dirty="0" err="1"/>
              <a:t>неразблажен</a:t>
            </a:r>
            <a:r>
              <a:rPr lang="bg-BG" dirty="0"/>
              <a:t>, или </a:t>
            </a:r>
            <a:r>
              <a:rPr lang="bg-BG" dirty="0" err="1"/>
              <a:t>разблажен</a:t>
            </a:r>
            <a:r>
              <a:rPr lang="bg-BG" dirty="0"/>
              <a:t> у води или </a:t>
            </a:r>
            <a:r>
              <a:rPr lang="bg-BG" dirty="0" err="1"/>
              <a:t>воћном</a:t>
            </a:r>
            <a:r>
              <a:rPr lang="bg-BG" dirty="0"/>
              <a:t> </a:t>
            </a:r>
            <a:r>
              <a:rPr lang="bg-BG" dirty="0" err="1"/>
              <a:t>соку</a:t>
            </a:r>
            <a:r>
              <a:rPr lang="bg-BG" dirty="0"/>
              <a:t> (</a:t>
            </a:r>
            <a:r>
              <a:rPr lang="bg-BG" dirty="0" err="1"/>
              <a:t>препорука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да</a:t>
            </a:r>
            <a:r>
              <a:rPr lang="hr-HR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уноси</a:t>
            </a:r>
            <a:r>
              <a:rPr lang="bg-BG" dirty="0"/>
              <a:t> </a:t>
            </a:r>
            <a:r>
              <a:rPr lang="bg-BG" dirty="0" err="1"/>
              <a:t>довољну</a:t>
            </a:r>
            <a:r>
              <a:rPr lang="bg-BG" dirty="0"/>
              <a:t> </a:t>
            </a:r>
            <a:r>
              <a:rPr lang="bg-BG" dirty="0" err="1"/>
              <a:t>количину</a:t>
            </a:r>
            <a:r>
              <a:rPr lang="bg-BG" dirty="0"/>
              <a:t> течности </a:t>
            </a:r>
            <a:r>
              <a:rPr lang="bg-BG" dirty="0" err="1"/>
              <a:t>током</a:t>
            </a:r>
            <a:r>
              <a:rPr lang="bg-BG" dirty="0"/>
              <a:t> дана 1,5-2</a:t>
            </a:r>
            <a:r>
              <a:rPr lang="hr-HR" dirty="0"/>
              <a:t>l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,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одговара</a:t>
            </a:r>
            <a:r>
              <a:rPr lang="bg-BG" dirty="0"/>
              <a:t> </a:t>
            </a:r>
            <a:r>
              <a:rPr lang="bg-BG" dirty="0" err="1"/>
              <a:t>количини</a:t>
            </a:r>
            <a:r>
              <a:rPr lang="bg-BG" dirty="0"/>
              <a:t> течности 6-8 чаша)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У</a:t>
            </a:r>
            <a:r>
              <a:rPr lang="bg-BG" dirty="0" err="1"/>
              <a:t>обичајена</a:t>
            </a:r>
            <a:r>
              <a:rPr lang="bg-BG" dirty="0"/>
              <a:t> почетна доза </a:t>
            </a:r>
            <a:r>
              <a:rPr lang="bg-BG" dirty="0" err="1"/>
              <a:t>је</a:t>
            </a:r>
            <a:r>
              <a:rPr lang="bg-BG" dirty="0"/>
              <a:t> 15</a:t>
            </a:r>
            <a:r>
              <a:rPr lang="en-US" dirty="0"/>
              <a:t>ml</a:t>
            </a:r>
            <a:r>
              <a:rPr lang="bg-BG" dirty="0"/>
              <a:t>-45</a:t>
            </a:r>
            <a:r>
              <a:rPr lang="en-US" dirty="0"/>
              <a:t>ml</a:t>
            </a:r>
            <a:r>
              <a:rPr lang="bg-BG" dirty="0"/>
              <a:t> на дан</a:t>
            </a:r>
            <a:endParaRPr lang="en-US" dirty="0"/>
          </a:p>
          <a:p>
            <a:r>
              <a:rPr lang="bg-BG" dirty="0"/>
              <a:t>По </a:t>
            </a:r>
            <a:r>
              <a:rPr lang="bg-BG" dirty="0" err="1"/>
              <a:t>регулисању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доза се</a:t>
            </a:r>
            <a:r>
              <a:rPr lang="en-US" dirty="0"/>
              <a:t> </a:t>
            </a:r>
            <a:r>
              <a:rPr lang="bg-BG" dirty="0"/>
              <a:t>може </a:t>
            </a:r>
            <a:r>
              <a:rPr lang="bg-BG" dirty="0" err="1"/>
              <a:t>прилагодити</a:t>
            </a:r>
            <a:r>
              <a:rPr lang="bg-BG" dirty="0"/>
              <a:t> на 15</a:t>
            </a:r>
            <a:r>
              <a:rPr lang="en-US" dirty="0"/>
              <a:t>ml</a:t>
            </a:r>
            <a:r>
              <a:rPr lang="bg-BG" dirty="0"/>
              <a:t>-30</a:t>
            </a:r>
            <a:r>
              <a:rPr lang="en-US" dirty="0"/>
              <a:t>ml</a:t>
            </a:r>
            <a:r>
              <a:rPr lang="bg-BG" dirty="0"/>
              <a:t> на дан</a:t>
            </a:r>
            <a:endParaRPr lang="en-US" dirty="0"/>
          </a:p>
          <a:p>
            <a:r>
              <a:rPr lang="en-US" dirty="0" err="1"/>
              <a:t>Код</a:t>
            </a:r>
            <a:r>
              <a:rPr lang="en-US" dirty="0"/>
              <a:t> </a:t>
            </a:r>
            <a:r>
              <a:rPr lang="en-US" dirty="0" err="1"/>
              <a:t>деце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примењује</a:t>
            </a:r>
            <a:r>
              <a:rPr lang="en-US" dirty="0"/>
              <a:t> </a:t>
            </a:r>
            <a:r>
              <a:rPr lang="en-US" dirty="0" err="1"/>
              <a:t>мања</a:t>
            </a:r>
            <a:r>
              <a:rPr lang="en-US" dirty="0"/>
              <a:t> </a:t>
            </a:r>
            <a:r>
              <a:rPr lang="en-US" dirty="0" err="1"/>
              <a:t>доза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62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84" y="432678"/>
            <a:ext cx="10058400" cy="1609344"/>
          </a:xfrm>
        </p:spPr>
        <p:txBody>
          <a:bodyPr>
            <a:normAutofit/>
          </a:bodyPr>
          <a:lstStyle/>
          <a:p>
            <a:r>
              <a:rPr lang="hr-HR" sz="3400" b="1" i="1" dirty="0">
                <a:ea typeface="Calibri" charset="0"/>
                <a:cs typeface="Calibri" charset="0"/>
              </a:rPr>
              <a:t>3. </a:t>
            </a:r>
            <a:r>
              <a:rPr lang="ru-RU" sz="3400" b="1" i="1" dirty="0" err="1">
                <a:ea typeface="Calibri" charset="0"/>
                <a:cs typeface="Calibri" charset="0"/>
              </a:rPr>
              <a:t>Лаксанси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који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делују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надражајно</a:t>
            </a:r>
            <a:endParaRPr lang="en-US" sz="3400" dirty="0"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857" y="1805554"/>
            <a:ext cx="11112285" cy="5052446"/>
          </a:xfrm>
        </p:spPr>
        <p:txBody>
          <a:bodyPr/>
          <a:lstStyle/>
          <a:p>
            <a:r>
              <a:rPr lang="pt-BR" dirty="0" err="1"/>
              <a:t>Лекови</a:t>
            </a:r>
            <a:r>
              <a:rPr lang="pt-BR" dirty="0"/>
              <a:t> </a:t>
            </a:r>
            <a:r>
              <a:rPr lang="pt-BR" dirty="0" err="1"/>
              <a:t>могу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стимулишу</a:t>
            </a:r>
            <a:r>
              <a:rPr lang="pt-BR" dirty="0"/>
              <a:t> </a:t>
            </a:r>
            <a:r>
              <a:rPr lang="pt-BR" dirty="0" err="1"/>
              <a:t>неуроне</a:t>
            </a:r>
            <a:r>
              <a:rPr lang="pt-BR" dirty="0"/>
              <a:t> </a:t>
            </a:r>
            <a:r>
              <a:rPr lang="pt-BR" dirty="0" err="1"/>
              <a:t>у</a:t>
            </a:r>
            <a:r>
              <a:rPr lang="pt-BR" dirty="0"/>
              <a:t> </a:t>
            </a:r>
            <a:r>
              <a:rPr lang="pt-BR" dirty="0" err="1"/>
              <a:t>зиду</a:t>
            </a:r>
            <a:r>
              <a:rPr lang="pt-BR" dirty="0"/>
              <a:t> </a:t>
            </a:r>
            <a:r>
              <a:rPr lang="pt-BR" dirty="0" err="1"/>
              <a:t>црева</a:t>
            </a:r>
            <a:r>
              <a:rPr lang="pt-BR" dirty="0"/>
              <a:t> </a:t>
            </a:r>
            <a:r>
              <a:rPr lang="pt-BR" dirty="0" err="1"/>
              <a:t>и</a:t>
            </a:r>
            <a:r>
              <a:rPr lang="pt-BR" dirty="0"/>
              <a:t> </a:t>
            </a:r>
            <a:r>
              <a:rPr lang="pt-BR" dirty="0" err="1"/>
              <a:t>на</a:t>
            </a:r>
            <a:r>
              <a:rPr lang="pt-BR" dirty="0"/>
              <a:t> </a:t>
            </a:r>
            <a:r>
              <a:rPr lang="pt-BR" dirty="0" err="1"/>
              <a:t>тај</a:t>
            </a:r>
            <a:r>
              <a:rPr lang="pt-BR" dirty="0"/>
              <a:t> </a:t>
            </a:r>
            <a:r>
              <a:rPr lang="pt-BR" dirty="0" err="1"/>
              <a:t>начин</a:t>
            </a:r>
            <a:r>
              <a:rPr lang="pt-BR" dirty="0"/>
              <a:t> </a:t>
            </a:r>
            <a:r>
              <a:rPr lang="pt-BR" dirty="0" err="1"/>
              <a:t>убрзају</a:t>
            </a:r>
            <a:r>
              <a:rPr lang="pt-BR" dirty="0"/>
              <a:t> </a:t>
            </a:r>
            <a:r>
              <a:rPr lang="pt-BR" dirty="0" err="1"/>
              <a:t>пропулзивни</a:t>
            </a:r>
            <a:r>
              <a:rPr lang="pt-BR" dirty="0"/>
              <a:t> </a:t>
            </a:r>
            <a:r>
              <a:rPr lang="pt-BR" dirty="0" err="1"/>
              <a:t>мотилитет</a:t>
            </a:r>
            <a:endParaRPr lang="pt-BR" dirty="0"/>
          </a:p>
          <a:p>
            <a:endParaRPr lang="pt-BR" dirty="0"/>
          </a:p>
          <a:p>
            <a:r>
              <a:rPr lang="pt-BR" dirty="0" err="1"/>
              <a:t>Антрахинонски</a:t>
            </a:r>
            <a:r>
              <a:rPr lang="pt-BR" dirty="0"/>
              <a:t> </a:t>
            </a:r>
            <a:r>
              <a:rPr lang="pt-BR" dirty="0" err="1"/>
              <a:t>деривати</a:t>
            </a:r>
            <a:r>
              <a:rPr lang="pt-BR" dirty="0"/>
              <a:t> </a:t>
            </a:r>
            <a:r>
              <a:rPr lang="pt-BR" dirty="0" err="1"/>
              <a:t>су</a:t>
            </a:r>
            <a:r>
              <a:rPr lang="pt-BR" dirty="0"/>
              <a:t> </a:t>
            </a:r>
            <a:r>
              <a:rPr lang="pt-BR" dirty="0" err="1"/>
              <a:t>активни</a:t>
            </a:r>
            <a:r>
              <a:rPr lang="pt-BR" dirty="0"/>
              <a:t> </a:t>
            </a:r>
            <a:r>
              <a:rPr lang="pt-BR" dirty="0" err="1"/>
              <a:t>принципи</a:t>
            </a:r>
            <a:r>
              <a:rPr lang="pt-BR" dirty="0"/>
              <a:t> </a:t>
            </a:r>
            <a:r>
              <a:rPr lang="pt-BR" dirty="0" err="1"/>
              <a:t>многих</a:t>
            </a:r>
            <a:r>
              <a:rPr lang="pt-BR" dirty="0"/>
              <a:t> </a:t>
            </a:r>
            <a:r>
              <a:rPr lang="pt-BR" dirty="0" err="1"/>
              <a:t>биљних</a:t>
            </a:r>
            <a:r>
              <a:rPr lang="pt-BR" dirty="0"/>
              <a:t> </a:t>
            </a:r>
            <a:r>
              <a:rPr lang="pt-BR" dirty="0" err="1"/>
              <a:t>дрога</a:t>
            </a:r>
            <a:r>
              <a:rPr lang="pt-BR" dirty="0"/>
              <a:t> (</a:t>
            </a:r>
            <a:r>
              <a:rPr lang="pt-BR" b="1" dirty="0" err="1"/>
              <a:t>Folium</a:t>
            </a:r>
            <a:r>
              <a:rPr lang="pt-BR" b="1" dirty="0"/>
              <a:t> </a:t>
            </a:r>
            <a:r>
              <a:rPr lang="pt-BR" b="1" dirty="0" err="1"/>
              <a:t>Sennae</a:t>
            </a:r>
            <a:r>
              <a:rPr lang="pt-BR" b="1" dirty="0"/>
              <a:t>, </a:t>
            </a:r>
            <a:r>
              <a:rPr lang="pt-BR" b="1" dirty="0" err="1"/>
              <a:t>Cortex</a:t>
            </a:r>
            <a:r>
              <a:rPr lang="pt-BR" b="1" dirty="0"/>
              <a:t> </a:t>
            </a:r>
            <a:r>
              <a:rPr lang="pt-BR" b="1" dirty="0" err="1"/>
              <a:t>Frangulae</a:t>
            </a:r>
            <a:r>
              <a:rPr lang="pt-BR" b="1" dirty="0"/>
              <a:t>, </a:t>
            </a:r>
            <a:r>
              <a:rPr lang="pt-BR" b="1" dirty="0" err="1"/>
              <a:t>Aloe</a:t>
            </a:r>
            <a:r>
              <a:rPr lang="pt-BR" dirty="0"/>
              <a:t>) </a:t>
            </a:r>
            <a:r>
              <a:rPr lang="pt-BR" dirty="0" err="1"/>
              <a:t>који</a:t>
            </a:r>
            <a:r>
              <a:rPr lang="pt-BR" dirty="0"/>
              <a:t> </a:t>
            </a:r>
            <a:r>
              <a:rPr lang="pt-BR" dirty="0" err="1"/>
              <a:t>после</a:t>
            </a:r>
            <a:r>
              <a:rPr lang="pt-BR" dirty="0"/>
              <a:t> </a:t>
            </a:r>
            <a:r>
              <a:rPr lang="pt-BR" dirty="0" err="1"/>
              <a:t>оралног</a:t>
            </a:r>
            <a:r>
              <a:rPr lang="pt-BR" dirty="0"/>
              <a:t> </a:t>
            </a:r>
            <a:r>
              <a:rPr lang="pt-BR" dirty="0" err="1"/>
              <a:t>уношења</a:t>
            </a:r>
            <a:r>
              <a:rPr lang="pt-BR" dirty="0"/>
              <a:t> </a:t>
            </a:r>
            <a:r>
              <a:rPr lang="pt-BR" dirty="0" err="1"/>
              <a:t>и</a:t>
            </a:r>
            <a:r>
              <a:rPr lang="pt-BR" dirty="0"/>
              <a:t> </a:t>
            </a:r>
            <a:r>
              <a:rPr lang="pt-BR" dirty="0" err="1"/>
              <a:t>апсорпције</a:t>
            </a:r>
            <a:r>
              <a:rPr lang="pt-BR" dirty="0"/>
              <a:t> </a:t>
            </a:r>
            <a:r>
              <a:rPr lang="pt-BR" dirty="0" err="1"/>
              <a:t>активирају</a:t>
            </a:r>
            <a:r>
              <a:rPr lang="pt-BR" dirty="0"/>
              <a:t> </a:t>
            </a:r>
            <a:r>
              <a:rPr lang="pt-BR" dirty="0" err="1"/>
              <a:t>неуроне</a:t>
            </a:r>
            <a:r>
              <a:rPr lang="pt-BR" dirty="0"/>
              <a:t> </a:t>
            </a:r>
            <a:r>
              <a:rPr lang="pt-BR" dirty="0" err="1"/>
              <a:t>зида</a:t>
            </a:r>
            <a:r>
              <a:rPr lang="pt-BR" dirty="0"/>
              <a:t> </a:t>
            </a:r>
            <a:r>
              <a:rPr lang="pt-BR" dirty="0" err="1"/>
              <a:t>колона</a:t>
            </a:r>
            <a:endParaRPr lang="pt-BR" dirty="0"/>
          </a:p>
          <a:p>
            <a:endParaRPr lang="pt-BR" dirty="0"/>
          </a:p>
          <a:p>
            <a:r>
              <a:rPr lang="pt-BR" dirty="0" err="1"/>
              <a:t>Потребно</a:t>
            </a:r>
            <a:r>
              <a:rPr lang="pt-BR" dirty="0"/>
              <a:t> </a:t>
            </a:r>
            <a:r>
              <a:rPr lang="pt-BR" dirty="0" err="1"/>
              <a:t>је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прође</a:t>
            </a:r>
            <a:r>
              <a:rPr lang="pt-BR" dirty="0"/>
              <a:t> </a:t>
            </a:r>
            <a:r>
              <a:rPr lang="pt-BR" dirty="0" err="1"/>
              <a:t>око</a:t>
            </a:r>
            <a:r>
              <a:rPr lang="pt-BR" dirty="0"/>
              <a:t> 8 </a:t>
            </a:r>
            <a:r>
              <a:rPr lang="pt-BR" dirty="0" err="1"/>
              <a:t>часова</a:t>
            </a:r>
            <a:r>
              <a:rPr lang="pt-BR" dirty="0"/>
              <a:t> </a:t>
            </a:r>
            <a:r>
              <a:rPr lang="pt-BR" dirty="0" err="1"/>
              <a:t>од</a:t>
            </a:r>
            <a:r>
              <a:rPr lang="pt-BR" dirty="0"/>
              <a:t> </a:t>
            </a:r>
            <a:r>
              <a:rPr lang="pt-BR" dirty="0" err="1"/>
              <a:t>уношења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би</a:t>
            </a:r>
            <a:r>
              <a:rPr lang="pt-BR" dirty="0"/>
              <a:t> </a:t>
            </a:r>
            <a:r>
              <a:rPr lang="pt-BR" dirty="0" err="1"/>
              <a:t>се</a:t>
            </a:r>
            <a:r>
              <a:rPr lang="pt-BR" dirty="0"/>
              <a:t> </a:t>
            </a:r>
            <a:r>
              <a:rPr lang="pt-BR" dirty="0" err="1"/>
              <a:t>показало</a:t>
            </a:r>
            <a:r>
              <a:rPr lang="pt-BR" dirty="0"/>
              <a:t> </a:t>
            </a:r>
            <a:r>
              <a:rPr lang="pt-BR" dirty="0" err="1"/>
              <a:t>дејство</a:t>
            </a:r>
            <a:endParaRPr lang="pt-BR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590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269968"/>
            <a:ext cx="5157787" cy="72842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Бисакодил</a:t>
            </a:r>
            <a:r>
              <a:rPr lang="en-US" dirty="0"/>
              <a:t> (</a:t>
            </a:r>
            <a:r>
              <a:rPr lang="en-US" dirty="0" err="1"/>
              <a:t>Dulcolax</a:t>
            </a:r>
            <a:r>
              <a:rPr lang="en-US" dirty="0"/>
              <a:t>®, </a:t>
            </a:r>
            <a:r>
              <a:rPr lang="en-US" dirty="0" err="1"/>
              <a:t>Panlax</a:t>
            </a:r>
            <a:r>
              <a:rPr lang="en-US" dirty="0"/>
              <a:t>®) 5mg</a:t>
            </a:r>
          </a:p>
          <a:p>
            <a:r>
              <a:rPr lang="en-US" dirty="0" err="1"/>
              <a:t>гастрорезистента</a:t>
            </a:r>
            <a:r>
              <a:rPr lang="en-US" dirty="0"/>
              <a:t> </a:t>
            </a:r>
            <a:r>
              <a:rPr lang="en-US" dirty="0" err="1"/>
              <a:t>таблета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3471" y="1271268"/>
            <a:ext cx="5734104" cy="5196958"/>
          </a:xfrm>
        </p:spPr>
        <p:txBody>
          <a:bodyPr>
            <a:normAutofit/>
          </a:bodyPr>
          <a:lstStyle/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краткотрајн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терапиј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припрем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радиолошке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дијагностичке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хируршке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процедуре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захтевају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20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лерги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бисакодил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ru-RU" sz="1600" dirty="0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леус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опструкциј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кутн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обољења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стомака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укључујући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запаљење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слепог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акутне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запаљенске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болести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Губитак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велике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количине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течност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и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јак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бол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стомаку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уз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то мука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повраћа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ње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0"/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Н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е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узимати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дуже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5 дана</a:t>
            </a:r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Одрасли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деца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старија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година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: 1–2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таблете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(5-10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мг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Деца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узраста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4-10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година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: 1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таблета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(5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мг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Увече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уз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одговарајућу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количину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течности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никако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са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млеком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!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marL="457200" lvl="1" indent="0">
              <a:buNone/>
            </a:pPr>
            <a:endParaRPr lang="hr-HR" sz="16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22222"/>
            <a:ext cx="5183188" cy="823912"/>
          </a:xfrm>
        </p:spPr>
        <p:txBody>
          <a:bodyPr>
            <a:normAutofit fontScale="92500" lnSpcReduction="20000"/>
          </a:bodyPr>
          <a:lstStyle/>
          <a:p>
            <a:r>
              <a:rPr lang="en-US" sz="1900" dirty="0" err="1"/>
              <a:t>Бисакодил</a:t>
            </a:r>
            <a:r>
              <a:rPr lang="en-US" sz="1900" dirty="0"/>
              <a:t> (</a:t>
            </a:r>
            <a:r>
              <a:rPr lang="en-US" sz="1900" dirty="0" err="1"/>
              <a:t>Dulcolax</a:t>
            </a:r>
            <a:r>
              <a:rPr lang="en-US" sz="1900" dirty="0"/>
              <a:t>®, </a:t>
            </a:r>
            <a:r>
              <a:rPr lang="en-US" sz="1900" dirty="0" err="1"/>
              <a:t>Panlax</a:t>
            </a:r>
            <a:r>
              <a:rPr lang="en-US" sz="1900" dirty="0"/>
              <a:t>®) 10mg</a:t>
            </a:r>
          </a:p>
          <a:p>
            <a:r>
              <a:rPr lang="en-US" sz="1900" dirty="0" err="1"/>
              <a:t>супозиторија</a:t>
            </a:r>
            <a:endParaRPr lang="en-US" sz="19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79128"/>
            <a:ext cx="5761495" cy="5289098"/>
          </a:xfrm>
        </p:spPr>
        <p:txBody>
          <a:bodyPr>
            <a:normAutofit/>
          </a:bodyPr>
          <a:lstStyle/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Опстипација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–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краткотрајну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употребу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припреми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испитивања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операције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Олакшавање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постоперативном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периоду</a:t>
            </a:r>
            <a:endParaRPr lang="hr-HR" sz="20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лерги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бисакодил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Акутни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абдомен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нпр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илеус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акутни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апендицитис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др.)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Акутна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инфламаторна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обољења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Тешка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дехидрација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Аналне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фисуре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улцерозни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проктитис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0"/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Н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е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узимати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дуже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5 дана</a:t>
            </a:r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Одрасли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деца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старија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10 година: 1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супозиторија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10 мг,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ујутру</a:t>
            </a:r>
            <a:endParaRPr lang="en-US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Код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старијих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особа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примењује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се доза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као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одрасле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осим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ако лекар не пропише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другачије</a:t>
            </a:r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506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27902"/>
            <a:ext cx="10515600" cy="5593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u="sng" dirty="0" err="1"/>
              <a:t>Глицерол</a:t>
            </a:r>
            <a:r>
              <a:rPr lang="en-US" sz="2600" u="sng" dirty="0"/>
              <a:t>, </a:t>
            </a:r>
            <a:r>
              <a:rPr lang="en-US" sz="2600" u="sng" dirty="0" err="1"/>
              <a:t>супозиторије</a:t>
            </a:r>
            <a:endParaRPr lang="en-US" sz="2600" u="sng" dirty="0"/>
          </a:p>
          <a:p>
            <a:pPr marL="0" indent="0">
              <a:buNone/>
            </a:pPr>
            <a:endParaRPr lang="en-US" sz="2600" u="sng" dirty="0"/>
          </a:p>
          <a:p>
            <a:r>
              <a:rPr lang="ru-RU" sz="2200" dirty="0" err="1"/>
              <a:t>Деловање</a:t>
            </a:r>
            <a:endParaRPr lang="hr-HR" sz="2200" dirty="0"/>
          </a:p>
          <a:p>
            <a:pPr lvl="1"/>
            <a:r>
              <a:rPr lang="ru-RU" sz="2200" dirty="0" err="1"/>
              <a:t>Делују</a:t>
            </a:r>
            <a:r>
              <a:rPr lang="ru-RU" sz="2200" dirty="0"/>
              <a:t> </a:t>
            </a:r>
            <a:r>
              <a:rPr lang="ru-RU" sz="2200" dirty="0" err="1"/>
              <a:t>локално</a:t>
            </a:r>
            <a:r>
              <a:rPr lang="ru-RU" sz="2200" dirty="0"/>
              <a:t> </a:t>
            </a:r>
            <a:r>
              <a:rPr lang="ru-RU" sz="2200" dirty="0" err="1"/>
              <a:t>лаксативно</a:t>
            </a:r>
            <a:endParaRPr lang="hr-HR" sz="2200" dirty="0"/>
          </a:p>
          <a:p>
            <a:pPr lvl="1"/>
            <a:r>
              <a:rPr lang="ru-RU" sz="2200" dirty="0" err="1"/>
              <a:t>Глицерол</a:t>
            </a:r>
            <a:r>
              <a:rPr lang="ru-RU" sz="2200" dirty="0"/>
              <a:t> у облику </a:t>
            </a:r>
            <a:r>
              <a:rPr lang="hr-HR" sz="2200" dirty="0" err="1"/>
              <a:t>супозиторија</a:t>
            </a:r>
            <a:r>
              <a:rPr lang="hr-HR" sz="2200" dirty="0"/>
              <a:t> </a:t>
            </a:r>
            <a:r>
              <a:rPr lang="ru-RU" sz="2200" dirty="0"/>
              <a:t>се </a:t>
            </a:r>
            <a:r>
              <a:rPr lang="ru-RU" sz="2200" dirty="0" err="1"/>
              <a:t>користи</a:t>
            </a:r>
            <a:r>
              <a:rPr lang="ru-RU" sz="2200" dirty="0"/>
              <a:t> </a:t>
            </a:r>
            <a:r>
              <a:rPr lang="ru-RU" sz="2200" dirty="0" err="1"/>
              <a:t>као</a:t>
            </a:r>
            <a:r>
              <a:rPr lang="ru-RU" sz="2200" dirty="0"/>
              <a:t> </a:t>
            </a:r>
            <a:r>
              <a:rPr lang="ru-RU" sz="2200" dirty="0" err="1"/>
              <a:t>клизно</a:t>
            </a:r>
            <a:r>
              <a:rPr lang="ru-RU" sz="2200" dirty="0"/>
              <a:t> средство </a:t>
            </a:r>
            <a:r>
              <a:rPr lang="ru-RU" sz="2200" dirty="0" err="1"/>
              <a:t>које</a:t>
            </a:r>
            <a:r>
              <a:rPr lang="ru-RU" sz="2200" dirty="0"/>
              <a:t> </a:t>
            </a:r>
            <a:r>
              <a:rPr lang="ru-RU" sz="2200" dirty="0" err="1"/>
              <a:t>олакшава</a:t>
            </a:r>
            <a:r>
              <a:rPr lang="ru-RU" sz="2200" dirty="0"/>
              <a:t>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, </a:t>
            </a:r>
            <a:r>
              <a:rPr lang="ru-RU" sz="2200" dirty="0" err="1"/>
              <a:t>повећава</a:t>
            </a:r>
            <a:r>
              <a:rPr lang="ru-RU" sz="2200" dirty="0"/>
              <a:t> </a:t>
            </a:r>
            <a:r>
              <a:rPr lang="ru-RU" sz="2200" dirty="0" err="1"/>
              <a:t>садржај</a:t>
            </a:r>
            <a:r>
              <a:rPr lang="ru-RU" sz="2200" dirty="0"/>
              <a:t> воде у </a:t>
            </a:r>
            <a:r>
              <a:rPr lang="ru-RU" sz="2200" dirty="0" err="1"/>
              <a:t>столици</a:t>
            </a:r>
            <a:r>
              <a:rPr lang="ru-RU" sz="2200" dirty="0"/>
              <a:t> </a:t>
            </a:r>
            <a:r>
              <a:rPr lang="ru-RU" sz="2200" dirty="0" err="1"/>
              <a:t>чиме</a:t>
            </a:r>
            <a:r>
              <a:rPr lang="ru-RU" sz="2200" dirty="0"/>
              <a:t> се </a:t>
            </a:r>
            <a:r>
              <a:rPr lang="ru-RU" sz="2200" dirty="0" err="1"/>
              <a:t>омекшава</a:t>
            </a:r>
            <a:r>
              <a:rPr lang="ru-RU" sz="2200" dirty="0"/>
              <a:t> и </a:t>
            </a:r>
            <a:r>
              <a:rPr lang="ru-RU" sz="2200" dirty="0" err="1"/>
              <a:t>олакшава</a:t>
            </a:r>
            <a:r>
              <a:rPr lang="ru-RU" sz="2200" dirty="0"/>
              <a:t>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. </a:t>
            </a:r>
            <a:r>
              <a:rPr lang="ru-RU" sz="2200" dirty="0" err="1"/>
              <a:t>Истовремено</a:t>
            </a:r>
            <a:r>
              <a:rPr lang="ru-RU" sz="2200" dirty="0"/>
              <a:t> </a:t>
            </a:r>
            <a:r>
              <a:rPr lang="ru-RU" sz="2200" dirty="0" err="1"/>
              <a:t>надражују</a:t>
            </a:r>
            <a:r>
              <a:rPr lang="ru-RU" sz="2200" dirty="0"/>
              <a:t> </a:t>
            </a:r>
            <a:r>
              <a:rPr lang="ru-RU" sz="2200" dirty="0" err="1"/>
              <a:t>слузницу</a:t>
            </a:r>
            <a:r>
              <a:rPr lang="ru-RU" sz="2200" dirty="0"/>
              <a:t> </a:t>
            </a:r>
            <a:r>
              <a:rPr lang="ru-RU" sz="2200" dirty="0" err="1"/>
              <a:t>ректума</a:t>
            </a:r>
            <a:r>
              <a:rPr lang="ru-RU" sz="2200" dirty="0"/>
              <a:t> </a:t>
            </a:r>
            <a:r>
              <a:rPr lang="ru-RU" sz="2200" dirty="0" err="1"/>
              <a:t>подстичући</a:t>
            </a:r>
            <a:r>
              <a:rPr lang="ru-RU" sz="2200" dirty="0"/>
              <a:t> </a:t>
            </a:r>
            <a:r>
              <a:rPr lang="ru-RU" sz="2200" dirty="0" err="1"/>
              <a:t>перисталтику</a:t>
            </a:r>
            <a:endParaRPr lang="bg-BG" sz="2200" dirty="0"/>
          </a:p>
          <a:p>
            <a:pPr lvl="0"/>
            <a:r>
              <a:rPr lang="hr-HR" sz="2200" dirty="0" err="1">
                <a:solidFill>
                  <a:prstClr val="black"/>
                </a:solidFill>
              </a:rPr>
              <a:t>Индикације</a:t>
            </a:r>
            <a:endParaRPr lang="hr-HR" sz="2200" dirty="0"/>
          </a:p>
          <a:p>
            <a:pPr lvl="1"/>
            <a:r>
              <a:rPr lang="ru-RU" sz="2200" dirty="0"/>
              <a:t>Лек </a:t>
            </a:r>
            <a:r>
              <a:rPr lang="ru-RU" sz="2200" dirty="0" err="1"/>
              <a:t>је</a:t>
            </a:r>
            <a:r>
              <a:rPr lang="ru-RU" sz="2200" dirty="0"/>
              <a:t> </a:t>
            </a:r>
            <a:r>
              <a:rPr lang="ru-RU" sz="2200" dirty="0" err="1"/>
              <a:t>намењен</a:t>
            </a:r>
            <a:r>
              <a:rPr lang="ru-RU" sz="2200" dirty="0"/>
              <a:t> за </a:t>
            </a:r>
            <a:r>
              <a:rPr lang="ru-RU" sz="2200" dirty="0" err="1"/>
              <a:t>ректалну</a:t>
            </a:r>
            <a:r>
              <a:rPr lang="ru-RU" sz="2200" dirty="0"/>
              <a:t> </a:t>
            </a:r>
            <a:r>
              <a:rPr lang="ru-RU" sz="2200" dirty="0" err="1"/>
              <a:t>примену</a:t>
            </a:r>
            <a:r>
              <a:rPr lang="ru-RU" sz="2200" dirty="0"/>
              <a:t>, по потреби код </a:t>
            </a:r>
            <a:r>
              <a:rPr lang="ru-RU" sz="2200" dirty="0" err="1"/>
              <a:t>опстипације</a:t>
            </a:r>
            <a:endParaRPr lang="hr-HR" sz="2200" dirty="0"/>
          </a:p>
          <a:p>
            <a:pPr lvl="1"/>
            <a:r>
              <a:rPr lang="ru-RU" sz="2200" dirty="0" err="1"/>
              <a:t>Употребљавају</a:t>
            </a:r>
            <a:r>
              <a:rPr lang="ru-RU" sz="2200" dirty="0"/>
              <a:t> се код </a:t>
            </a:r>
            <a:r>
              <a:rPr lang="ru-RU" sz="2200" dirty="0" err="1"/>
              <a:t>акутног</a:t>
            </a:r>
            <a:r>
              <a:rPr lang="ru-RU" sz="2200" dirty="0"/>
              <a:t> затвора, за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 пре </a:t>
            </a:r>
            <a:r>
              <a:rPr lang="ru-RU" sz="2200" dirty="0" err="1"/>
              <a:t>операција</a:t>
            </a:r>
            <a:r>
              <a:rPr lang="ru-RU" sz="2200" dirty="0"/>
              <a:t> и </a:t>
            </a:r>
            <a:r>
              <a:rPr lang="ru-RU" sz="2200" dirty="0" err="1"/>
              <a:t>дијагностичких</a:t>
            </a:r>
            <a:r>
              <a:rPr lang="ru-RU" sz="2200" dirty="0"/>
              <a:t> захвата и за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 </a:t>
            </a:r>
            <a:r>
              <a:rPr lang="ru-RU" sz="2200" dirty="0" err="1"/>
              <a:t>постоперативно</a:t>
            </a:r>
            <a:endParaRPr lang="hr-HR" sz="2200" dirty="0"/>
          </a:p>
          <a:p>
            <a:pPr lvl="0"/>
            <a:r>
              <a:rPr lang="hr-HR" sz="2200" dirty="0" err="1">
                <a:solidFill>
                  <a:prstClr val="black"/>
                </a:solidFill>
              </a:rPr>
              <a:t>Састав</a:t>
            </a:r>
            <a:endParaRPr lang="hr-HR" sz="2200" dirty="0"/>
          </a:p>
          <a:p>
            <a:pPr lvl="1"/>
            <a:r>
              <a:rPr lang="bg-BG" sz="2200" dirty="0"/>
              <a:t>1 доза </a:t>
            </a:r>
            <a:r>
              <a:rPr lang="bg-BG" sz="2200" dirty="0" err="1"/>
              <a:t>обликованог</a:t>
            </a:r>
            <a:r>
              <a:rPr lang="bg-BG" sz="2200" dirty="0"/>
              <a:t> лека </a:t>
            </a:r>
            <a:r>
              <a:rPr lang="bg-BG" sz="2200" dirty="0" err="1"/>
              <a:t>садржи</a:t>
            </a:r>
            <a:r>
              <a:rPr lang="bg-BG" sz="2200" dirty="0"/>
              <a:t>: </a:t>
            </a:r>
            <a:r>
              <a:rPr lang="bg-BG" sz="2200" dirty="0" err="1"/>
              <a:t>глицерол</a:t>
            </a:r>
            <a:r>
              <a:rPr lang="bg-BG" sz="2200" dirty="0"/>
              <a:t> 1,19г, </a:t>
            </a:r>
            <a:r>
              <a:rPr lang="bg-BG" sz="2200" dirty="0" err="1"/>
              <a:t>пречишћена</a:t>
            </a:r>
            <a:r>
              <a:rPr lang="bg-BG" sz="2200" dirty="0"/>
              <a:t> вода, желатина, </a:t>
            </a:r>
            <a:r>
              <a:rPr lang="bg-BG" sz="2200" dirty="0" err="1"/>
              <a:t>прашак</a:t>
            </a:r>
            <a:r>
              <a:rPr lang="bg-BG" sz="2200" dirty="0"/>
              <a:t> за </a:t>
            </a:r>
            <a:r>
              <a:rPr lang="bg-BG" sz="2200" dirty="0" err="1"/>
              <a:t>конзервисање</a:t>
            </a:r>
            <a:endParaRPr lang="en-US" sz="2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68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45251"/>
            <a:ext cx="10515600" cy="5650021"/>
          </a:xfrm>
        </p:spPr>
        <p:txBody>
          <a:bodyPr>
            <a:normAutofit/>
          </a:bodyPr>
          <a:lstStyle/>
          <a:p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None/>
            </a:pPr>
            <a:r>
              <a:rPr lang="hr-HR" sz="2400" u="sng" dirty="0" err="1">
                <a:latin typeface="Calibri" charset="0"/>
                <a:ea typeface="Calibri" charset="0"/>
                <a:cs typeface="Calibri" charset="0"/>
              </a:rPr>
              <a:t>Р</a:t>
            </a:r>
            <a:r>
              <a:rPr lang="uk-UA" sz="2400" u="sng" dirty="0" err="1">
                <a:latin typeface="Calibri" charset="0"/>
                <a:ea typeface="Calibri" charset="0"/>
                <a:cs typeface="Calibri" charset="0"/>
              </a:rPr>
              <a:t>ицинусово</a:t>
            </a:r>
            <a:r>
              <a:rPr lang="uk-UA" sz="2400" u="sn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sz="2400" u="sng" dirty="0" err="1">
                <a:latin typeface="Calibri" charset="0"/>
                <a:ea typeface="Calibri" charset="0"/>
                <a:cs typeface="Calibri" charset="0"/>
              </a:rPr>
              <a:t>уље</a:t>
            </a:r>
            <a:endParaRPr lang="hr-HR" sz="2400" u="sng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Оно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танком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под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дејством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липазе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ослобађа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рицинолску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киселину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која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делује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надражајно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неуроне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зиду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танког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Већ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после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2-3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часа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од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уношења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долази до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пражњења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танког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, уз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грчеве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чупање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трбуху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>
                <a:latin typeface="Calibri" charset="0"/>
                <a:ea typeface="Calibri" charset="0"/>
                <a:cs typeface="Calibri" charset="0"/>
              </a:rPr>
              <a:t>Због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ових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нежељених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дејстава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рицинусово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уље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се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данас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ретко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користи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 </a:t>
            </a: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Надражајне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лаксативе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треба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користити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само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повремено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краткотрајно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јер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код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хроничне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примене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долази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до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оштећења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неурона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зиду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погоршања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!</a:t>
            </a:r>
            <a:endParaRPr lang="ru-RU" dirty="0">
              <a:latin typeface="Calibri" charset="0"/>
              <a:ea typeface="Calibri" charset="0"/>
              <a:cs typeface="Calibri" charset="0"/>
            </a:endParaRP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81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4. </a:t>
            </a:r>
            <a:r>
              <a:rPr lang="ru-RU" sz="3400" b="1" i="1" dirty="0" err="1"/>
              <a:t>Лаксанси</a:t>
            </a:r>
            <a:r>
              <a:rPr lang="ru-RU" sz="3400" b="1" i="1" dirty="0"/>
              <a:t> </a:t>
            </a:r>
            <a:r>
              <a:rPr lang="ru-RU" sz="3400" b="1" i="1" dirty="0" err="1"/>
              <a:t>који</a:t>
            </a:r>
            <a:r>
              <a:rPr lang="ru-RU" sz="3400" b="1" i="1" dirty="0"/>
              <a:t> </a:t>
            </a:r>
            <a:r>
              <a:rPr lang="ru-RU" sz="3400" b="1" i="1" dirty="0" err="1"/>
              <a:t>омекшавају</a:t>
            </a:r>
            <a:r>
              <a:rPr lang="ru-RU" sz="3400" b="1" i="1" dirty="0"/>
              <a:t> столицу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9889"/>
          </a:xfrm>
        </p:spPr>
        <p:txBody>
          <a:bodyPr/>
          <a:lstStyle/>
          <a:p>
            <a:r>
              <a:rPr lang="ru-RU" dirty="0" err="1"/>
              <a:t>Понекад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потребно да столица буде </a:t>
            </a:r>
            <a:r>
              <a:rPr lang="ru-RU" dirty="0" err="1"/>
              <a:t>мекана</a:t>
            </a:r>
            <a:r>
              <a:rPr lang="ru-RU" dirty="0"/>
              <a:t> и </a:t>
            </a:r>
            <a:r>
              <a:rPr lang="ru-RU" dirty="0" err="1"/>
              <a:t>клизава</a:t>
            </a:r>
            <a:r>
              <a:rPr lang="ru-RU" dirty="0"/>
              <a:t> </a:t>
            </a:r>
            <a:r>
              <a:rPr lang="ru-RU" dirty="0" err="1"/>
              <a:t>како</a:t>
            </a:r>
            <a:r>
              <a:rPr lang="ru-RU" dirty="0"/>
              <a:t> би акт </a:t>
            </a:r>
            <a:r>
              <a:rPr lang="ru-RU" dirty="0" err="1"/>
              <a:t>дефекације</a:t>
            </a:r>
            <a:r>
              <a:rPr lang="ru-RU" dirty="0"/>
              <a:t> </a:t>
            </a:r>
            <a:r>
              <a:rPr lang="ru-RU" dirty="0" err="1"/>
              <a:t>био</a:t>
            </a:r>
            <a:r>
              <a:rPr lang="ru-RU" dirty="0"/>
              <a:t> </a:t>
            </a:r>
            <a:r>
              <a:rPr lang="ru-RU" dirty="0" err="1"/>
              <a:t>што</a:t>
            </a:r>
            <a:r>
              <a:rPr lang="ru-RU" dirty="0"/>
              <a:t> </a:t>
            </a:r>
            <a:r>
              <a:rPr lang="ru-RU" dirty="0" err="1"/>
              <a:t>лакши</a:t>
            </a:r>
            <a:endParaRPr lang="en-US" dirty="0"/>
          </a:p>
          <a:p>
            <a:r>
              <a:rPr lang="ru-RU" dirty="0" err="1"/>
              <a:t>Болна</a:t>
            </a:r>
            <a:r>
              <a:rPr lang="ru-RU" dirty="0"/>
              <a:t> </a:t>
            </a:r>
            <a:r>
              <a:rPr lang="ru-RU" dirty="0" err="1"/>
              <a:t>анална</a:t>
            </a:r>
            <a:r>
              <a:rPr lang="ru-RU" dirty="0"/>
              <a:t> </a:t>
            </a:r>
            <a:r>
              <a:rPr lang="ru-RU" dirty="0" err="1"/>
              <a:t>фисура</a:t>
            </a:r>
            <a:r>
              <a:rPr lang="ru-RU" dirty="0"/>
              <a:t>, </a:t>
            </a:r>
            <a:r>
              <a:rPr lang="ru-RU" dirty="0" err="1"/>
              <a:t>тромбозиран</a:t>
            </a:r>
            <a:r>
              <a:rPr lang="ru-RU" dirty="0"/>
              <a:t> </a:t>
            </a:r>
            <a:r>
              <a:rPr lang="ru-RU" dirty="0" err="1"/>
              <a:t>спољашњи</a:t>
            </a:r>
            <a:r>
              <a:rPr lang="ru-RU" dirty="0"/>
              <a:t> </a:t>
            </a:r>
            <a:r>
              <a:rPr lang="ru-RU" dirty="0" err="1"/>
              <a:t>хемороид</a:t>
            </a:r>
            <a:r>
              <a:rPr lang="ru-RU" dirty="0"/>
              <a:t> или </a:t>
            </a:r>
            <a:r>
              <a:rPr lang="ru-RU" dirty="0" err="1"/>
              <a:t>перинеални</a:t>
            </a:r>
            <a:r>
              <a:rPr lang="ru-RU" dirty="0"/>
              <a:t> </a:t>
            </a:r>
            <a:r>
              <a:rPr lang="ru-RU" dirty="0" err="1"/>
              <a:t>апсцес</a:t>
            </a:r>
            <a:r>
              <a:rPr lang="ru-RU" dirty="0"/>
              <a:t> </a:t>
            </a:r>
            <a:r>
              <a:rPr lang="ru-RU" dirty="0" err="1"/>
              <a:t>представљају</a:t>
            </a:r>
            <a:r>
              <a:rPr lang="ru-RU" dirty="0"/>
              <a:t> </a:t>
            </a:r>
            <a:r>
              <a:rPr lang="ru-RU" dirty="0" err="1"/>
              <a:t>таква</a:t>
            </a:r>
            <a:r>
              <a:rPr lang="ru-RU" dirty="0"/>
              <a:t> </a:t>
            </a:r>
            <a:r>
              <a:rPr lang="ru-RU" dirty="0" err="1"/>
              <a:t>стања</a:t>
            </a:r>
            <a:endParaRPr lang="en-US" dirty="0"/>
          </a:p>
          <a:p>
            <a:endParaRPr lang="en-US" dirty="0"/>
          </a:p>
          <a:p>
            <a:r>
              <a:rPr lang="ru-RU" dirty="0" err="1"/>
              <a:t>Омекшавање</a:t>
            </a:r>
            <a:r>
              <a:rPr lang="ru-RU" dirty="0"/>
              <a:t> столице се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постићи</a:t>
            </a:r>
            <a:r>
              <a:rPr lang="ru-RU" dirty="0"/>
              <a:t> </a:t>
            </a:r>
            <a:r>
              <a:rPr lang="ru-RU" b="1" dirty="0" err="1"/>
              <a:t>парафинским</a:t>
            </a:r>
            <a:r>
              <a:rPr lang="ru-RU" b="1" dirty="0"/>
              <a:t> </a:t>
            </a:r>
            <a:r>
              <a:rPr lang="ru-RU" b="1" dirty="0" err="1"/>
              <a:t>уљем</a:t>
            </a:r>
            <a:endParaRPr lang="en-US" dirty="0"/>
          </a:p>
          <a:p>
            <a:r>
              <a:rPr lang="ru-RU" dirty="0" err="1"/>
              <a:t>Хроничну</a:t>
            </a:r>
            <a:r>
              <a:rPr lang="ru-RU" dirty="0"/>
              <a:t> </a:t>
            </a:r>
            <a:r>
              <a:rPr lang="ru-RU" dirty="0" err="1"/>
              <a:t>примену</a:t>
            </a:r>
            <a:r>
              <a:rPr lang="ru-RU" dirty="0"/>
              <a:t> </a:t>
            </a:r>
            <a:r>
              <a:rPr lang="ru-RU" dirty="0" err="1"/>
              <a:t>парафинског</a:t>
            </a:r>
            <a:r>
              <a:rPr lang="ru-RU" dirty="0"/>
              <a:t> </a:t>
            </a:r>
            <a:r>
              <a:rPr lang="ru-RU" dirty="0" err="1"/>
              <a:t>уља</a:t>
            </a:r>
            <a:r>
              <a:rPr lang="ru-RU" dirty="0"/>
              <a:t> треба </a:t>
            </a:r>
            <a:r>
              <a:rPr lang="ru-RU" dirty="0" err="1"/>
              <a:t>избегавати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његове</a:t>
            </a:r>
            <a:r>
              <a:rPr lang="ru-RU" dirty="0"/>
              <a:t> </a:t>
            </a:r>
            <a:r>
              <a:rPr lang="ru-RU" dirty="0" err="1"/>
              <a:t>капљице</a:t>
            </a:r>
            <a:r>
              <a:rPr lang="ru-RU" dirty="0"/>
              <a:t> </a:t>
            </a:r>
            <a:r>
              <a:rPr lang="ru-RU" dirty="0" err="1"/>
              <a:t>ипак</a:t>
            </a:r>
            <a:r>
              <a:rPr lang="ru-RU" dirty="0"/>
              <a:t> могу </a:t>
            </a:r>
            <a:r>
              <a:rPr lang="ru-RU" dirty="0" err="1"/>
              <a:t>продрети</a:t>
            </a:r>
            <a:r>
              <a:rPr lang="ru-RU" dirty="0"/>
              <a:t> у </a:t>
            </a:r>
            <a:r>
              <a:rPr lang="ru-RU" dirty="0" err="1"/>
              <a:t>зид</a:t>
            </a:r>
            <a:r>
              <a:rPr lang="ru-RU" dirty="0"/>
              <a:t> </a:t>
            </a:r>
            <a:r>
              <a:rPr lang="ru-RU" dirty="0" err="1"/>
              <a:t>црева</a:t>
            </a:r>
            <a:r>
              <a:rPr lang="ru-RU" dirty="0"/>
              <a:t> и </a:t>
            </a:r>
            <a:r>
              <a:rPr lang="ru-RU" dirty="0" err="1"/>
              <a:t>блокирати</a:t>
            </a:r>
            <a:r>
              <a:rPr lang="ru-RU" dirty="0"/>
              <a:t> </a:t>
            </a:r>
            <a:r>
              <a:rPr lang="ru-RU" dirty="0" err="1"/>
              <a:t>лимфне</a:t>
            </a:r>
            <a:r>
              <a:rPr lang="ru-RU" dirty="0"/>
              <a:t> </a:t>
            </a:r>
            <a:r>
              <a:rPr lang="ru-RU" dirty="0" err="1"/>
              <a:t>путеве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868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971" y="1077368"/>
            <a:ext cx="10515600" cy="5560541"/>
          </a:xfrm>
        </p:spPr>
        <p:txBody>
          <a:bodyPr>
            <a:normAutofit lnSpcReduction="10000"/>
          </a:bodyPr>
          <a:lstStyle/>
          <a:p>
            <a:r>
              <a:rPr lang="bg-BG" dirty="0" err="1"/>
              <a:t>Уместо</a:t>
            </a:r>
            <a:r>
              <a:rPr lang="bg-BG" dirty="0"/>
              <a:t> </a:t>
            </a:r>
            <a:r>
              <a:rPr lang="bg-BG" dirty="0" err="1"/>
              <a:t>парафинског</a:t>
            </a:r>
            <a:r>
              <a:rPr lang="bg-BG" dirty="0"/>
              <a:t> </a:t>
            </a:r>
            <a:r>
              <a:rPr lang="bg-BG" dirty="0" err="1"/>
              <a:t>уља</a:t>
            </a:r>
            <a:r>
              <a:rPr lang="bg-BG" dirty="0"/>
              <a:t> за </a:t>
            </a:r>
            <a:r>
              <a:rPr lang="bg-BG" dirty="0" err="1"/>
              <a:t>омекшавање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се </a:t>
            </a:r>
            <a:r>
              <a:rPr lang="bg-BG" dirty="0" err="1"/>
              <a:t>могу</a:t>
            </a:r>
            <a:r>
              <a:rPr lang="bg-BG" dirty="0"/>
              <a:t> </a:t>
            </a:r>
            <a:r>
              <a:rPr lang="bg-BG" dirty="0" err="1"/>
              <a:t>користити</a:t>
            </a:r>
            <a:r>
              <a:rPr lang="bg-BG" dirty="0"/>
              <a:t> </a:t>
            </a:r>
            <a:r>
              <a:rPr lang="bg-BG" b="1" dirty="0" err="1"/>
              <a:t>детерџенти</a:t>
            </a:r>
            <a:r>
              <a:rPr lang="bg-BG" b="1" dirty="0"/>
              <a:t> </a:t>
            </a:r>
            <a:r>
              <a:rPr lang="bg-BG" dirty="0"/>
              <a:t>(</a:t>
            </a:r>
            <a:r>
              <a:rPr lang="bg-BG" dirty="0" err="1"/>
              <a:t>површински</a:t>
            </a:r>
            <a:r>
              <a:rPr lang="bg-BG" dirty="0"/>
              <a:t> </a:t>
            </a:r>
            <a:r>
              <a:rPr lang="bg-BG" dirty="0" err="1"/>
              <a:t>активне</a:t>
            </a:r>
            <a:r>
              <a:rPr lang="bg-BG" dirty="0"/>
              <a:t> </a:t>
            </a:r>
            <a:r>
              <a:rPr lang="bg-BG" dirty="0" err="1"/>
              <a:t>материје</a:t>
            </a:r>
            <a:r>
              <a:rPr lang="bg-BG" dirty="0"/>
              <a:t>)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калцијум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r>
              <a:rPr lang="bg-BG" dirty="0"/>
              <a:t>,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калијум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r>
              <a:rPr lang="bg-BG" dirty="0"/>
              <a:t> и </a:t>
            </a:r>
            <a:r>
              <a:rPr lang="bg-BG" dirty="0" err="1"/>
              <a:t>докусат</a:t>
            </a:r>
            <a:r>
              <a:rPr lang="bg-BG" dirty="0"/>
              <a:t>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натријум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С</a:t>
            </a:r>
            <a:r>
              <a:rPr lang="bg-BG" dirty="0" err="1"/>
              <a:t>мањују</a:t>
            </a:r>
            <a:r>
              <a:rPr lang="bg-BG" dirty="0"/>
              <a:t> </a:t>
            </a:r>
            <a:r>
              <a:rPr lang="bg-BG" dirty="0" err="1"/>
              <a:t>површински</a:t>
            </a:r>
            <a:r>
              <a:rPr lang="bg-BG" dirty="0"/>
              <a:t> </a:t>
            </a:r>
            <a:r>
              <a:rPr lang="bg-BG" dirty="0" err="1"/>
              <a:t>напон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 и </a:t>
            </a:r>
            <a:r>
              <a:rPr lang="bg-BG" dirty="0" err="1"/>
              <a:t>омогућавају</a:t>
            </a:r>
            <a:r>
              <a:rPr lang="bg-BG" dirty="0"/>
              <a:t> </a:t>
            </a:r>
            <a:r>
              <a:rPr lang="bg-BG" dirty="0" err="1"/>
              <a:t>натапање</a:t>
            </a:r>
            <a:r>
              <a:rPr lang="bg-BG" dirty="0"/>
              <a:t> и </a:t>
            </a:r>
            <a:r>
              <a:rPr lang="bg-BG" dirty="0" err="1"/>
              <a:t>размекшавање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колона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Делују</a:t>
            </a:r>
            <a:r>
              <a:rPr lang="bg-BG" dirty="0"/>
              <a:t> после 1-2 дана, и </a:t>
            </a:r>
            <a:r>
              <a:rPr lang="bg-BG" dirty="0" err="1"/>
              <a:t>најбоље</a:t>
            </a:r>
            <a:r>
              <a:rPr lang="bg-BG" dirty="0"/>
              <a:t> их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применити</a:t>
            </a:r>
            <a:r>
              <a:rPr lang="bg-BG" dirty="0"/>
              <a:t> </a:t>
            </a:r>
            <a:r>
              <a:rPr lang="bg-BG" dirty="0" err="1"/>
              <a:t>ректалним</a:t>
            </a:r>
            <a:r>
              <a:rPr lang="bg-BG" dirty="0"/>
              <a:t> </a:t>
            </a:r>
            <a:r>
              <a:rPr lang="bg-BG" dirty="0" err="1"/>
              <a:t>путем</a:t>
            </a:r>
            <a:endParaRPr lang="hr-HR" dirty="0"/>
          </a:p>
          <a:p>
            <a:endParaRPr lang="hr-HR" dirty="0"/>
          </a:p>
          <a:p>
            <a:r>
              <a:rPr lang="bg-BG" dirty="0"/>
              <a:t>Ако се </a:t>
            </a:r>
            <a:r>
              <a:rPr lang="bg-BG" dirty="0" err="1"/>
              <a:t>примењују</a:t>
            </a:r>
            <a:r>
              <a:rPr lang="bg-BG" dirty="0"/>
              <a:t> орално, </a:t>
            </a:r>
            <a:r>
              <a:rPr lang="bg-BG" dirty="0" err="1"/>
              <a:t>могу</a:t>
            </a:r>
            <a:r>
              <a:rPr lang="bg-BG" dirty="0"/>
              <a:t> се </a:t>
            </a:r>
            <a:r>
              <a:rPr lang="bg-BG" dirty="0" err="1"/>
              <a:t>апсорбовати</a:t>
            </a:r>
            <a:r>
              <a:rPr lang="bg-BG" dirty="0"/>
              <a:t> и </a:t>
            </a:r>
            <a:r>
              <a:rPr lang="bg-BG" dirty="0" err="1"/>
              <a:t>деловати</a:t>
            </a:r>
            <a:r>
              <a:rPr lang="bg-BG" dirty="0"/>
              <a:t> токсично на </a:t>
            </a:r>
            <a:r>
              <a:rPr lang="bg-BG" dirty="0" err="1"/>
              <a:t>јетру</a:t>
            </a:r>
            <a:r>
              <a:rPr lang="bg-BG" dirty="0"/>
              <a:t>. 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1701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5. </a:t>
            </a:r>
            <a:r>
              <a:rPr lang="ru-RU" sz="3400" b="1" i="1" dirty="0" err="1"/>
              <a:t>Изоосмотски</a:t>
            </a:r>
            <a:r>
              <a:rPr lang="ru-RU" sz="3400" b="1" i="1" dirty="0"/>
              <a:t> раствори за </a:t>
            </a:r>
            <a:r>
              <a:rPr lang="ru-RU" sz="3400" b="1" i="1" dirty="0" err="1"/>
              <a:t>испирање</a:t>
            </a:r>
            <a:r>
              <a:rPr lang="ru-RU" sz="3400" b="1" i="1" dirty="0"/>
              <a:t> </a:t>
            </a:r>
            <a:r>
              <a:rPr lang="ru-RU" sz="3400" b="1" i="1" dirty="0" err="1"/>
              <a:t>дебелог</a:t>
            </a:r>
            <a:r>
              <a:rPr lang="ru-RU" sz="3400" b="1" i="1" dirty="0"/>
              <a:t> </a:t>
            </a:r>
            <a:r>
              <a:rPr lang="ru-RU" sz="3400" b="1" i="1" dirty="0" err="1"/>
              <a:t>црева</a:t>
            </a:r>
            <a:r>
              <a:rPr lang="ru-RU" sz="3400" b="1" i="1" dirty="0"/>
              <a:t>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1880171"/>
            <a:ext cx="10515600" cy="4575175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Раствори</a:t>
            </a:r>
            <a:r>
              <a:rPr lang="hr-HR" dirty="0"/>
              <a:t> </a:t>
            </a:r>
            <a:r>
              <a:rPr lang="hr-HR" dirty="0" err="1"/>
              <a:t>који</a:t>
            </a:r>
            <a:r>
              <a:rPr lang="hr-HR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hr-HR" dirty="0" err="1"/>
              <a:t>уносе</a:t>
            </a:r>
            <a:r>
              <a:rPr lang="hr-HR" dirty="0"/>
              <a:t> </a:t>
            </a:r>
            <a:r>
              <a:rPr lang="hr-HR" dirty="0" err="1"/>
              <a:t>орално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Пацијент</a:t>
            </a:r>
            <a:r>
              <a:rPr lang="bg-BG" dirty="0"/>
              <a:t> мора да </a:t>
            </a:r>
            <a:r>
              <a:rPr lang="bg-BG" dirty="0" err="1"/>
              <a:t>попије</a:t>
            </a:r>
            <a:r>
              <a:rPr lang="bg-BG" dirty="0"/>
              <a:t> 4 литра </a:t>
            </a:r>
            <a:r>
              <a:rPr lang="bg-BG" dirty="0" err="1"/>
              <a:t>таквог</a:t>
            </a:r>
            <a:r>
              <a:rPr lang="bg-BG" dirty="0"/>
              <a:t> </a:t>
            </a:r>
            <a:r>
              <a:rPr lang="bg-BG" dirty="0" err="1"/>
              <a:t>раствора</a:t>
            </a:r>
            <a:r>
              <a:rPr lang="bg-BG" dirty="0"/>
              <a:t> за 2-4 часа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Убрзо</a:t>
            </a:r>
            <a:r>
              <a:rPr lang="bg-BG" dirty="0"/>
              <a:t> </a:t>
            </a:r>
            <a:r>
              <a:rPr lang="bg-BG" dirty="0" err="1"/>
              <a:t>следе</a:t>
            </a:r>
            <a:r>
              <a:rPr lang="bg-BG" dirty="0"/>
              <a:t> </a:t>
            </a:r>
            <a:r>
              <a:rPr lang="bg-BG" dirty="0" err="1"/>
              <a:t>течне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, </a:t>
            </a:r>
            <a:r>
              <a:rPr lang="bg-BG" dirty="0" err="1"/>
              <a:t>које</a:t>
            </a:r>
            <a:r>
              <a:rPr lang="bg-BG" dirty="0"/>
              <a:t> се </a:t>
            </a:r>
            <a:r>
              <a:rPr lang="bg-BG" dirty="0" err="1"/>
              <a:t>прекидају</a:t>
            </a:r>
            <a:r>
              <a:rPr lang="bg-BG" dirty="0"/>
              <a:t> </a:t>
            </a:r>
            <a:r>
              <a:rPr lang="bg-BG" dirty="0" err="1"/>
              <a:t>када</a:t>
            </a:r>
            <a:r>
              <a:rPr lang="bg-BG" dirty="0"/>
              <a:t> се </a:t>
            </a:r>
            <a:r>
              <a:rPr lang="bg-BG" dirty="0" err="1"/>
              <a:t>цела</a:t>
            </a:r>
            <a:r>
              <a:rPr lang="bg-BG" dirty="0"/>
              <a:t> течност </a:t>
            </a:r>
            <a:r>
              <a:rPr lang="bg-BG" dirty="0" err="1"/>
              <a:t>која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попијена</a:t>
            </a:r>
            <a:r>
              <a:rPr lang="bg-BG" dirty="0"/>
              <a:t> </a:t>
            </a:r>
            <a:r>
              <a:rPr lang="bg-BG" dirty="0" err="1"/>
              <a:t>избаци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Састојци</a:t>
            </a:r>
            <a:r>
              <a:rPr lang="bg-BG" dirty="0"/>
              <a:t> течности се не </a:t>
            </a:r>
            <a:r>
              <a:rPr lang="bg-BG" dirty="0" err="1"/>
              <a:t>апсорбују</a:t>
            </a:r>
            <a:r>
              <a:rPr lang="bg-BG" dirty="0"/>
              <a:t> у </a:t>
            </a:r>
            <a:r>
              <a:rPr lang="bg-BG" dirty="0" err="1"/>
              <a:t>значајној</a:t>
            </a:r>
            <a:r>
              <a:rPr lang="bg-BG" dirty="0"/>
              <a:t> мери, па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ово</a:t>
            </a:r>
            <a:r>
              <a:rPr lang="bg-BG" dirty="0"/>
              <a:t> </a:t>
            </a:r>
            <a:r>
              <a:rPr lang="bg-BG" dirty="0" err="1"/>
              <a:t>данас</a:t>
            </a:r>
            <a:r>
              <a:rPr lang="bg-BG" dirty="0"/>
              <a:t> </a:t>
            </a:r>
            <a:r>
              <a:rPr lang="bg-BG" dirty="0" err="1"/>
              <a:t>најефикаснији</a:t>
            </a:r>
            <a:r>
              <a:rPr lang="bg-BG" dirty="0"/>
              <a:t> начин за </a:t>
            </a:r>
            <a:r>
              <a:rPr lang="bg-BG" dirty="0" err="1"/>
              <a:t>припрему</a:t>
            </a:r>
            <a:r>
              <a:rPr lang="bg-BG" dirty="0"/>
              <a:t> </a:t>
            </a:r>
            <a:r>
              <a:rPr lang="bg-BG" dirty="0" err="1"/>
              <a:t>дебелог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за </a:t>
            </a:r>
            <a:r>
              <a:rPr lang="bg-BG" dirty="0" err="1"/>
              <a:t>операцију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384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0"/>
            <a:ext cx="10058400" cy="1163782"/>
          </a:xfrm>
        </p:spPr>
        <p:txBody>
          <a:bodyPr>
            <a:normAutofit/>
          </a:bodyPr>
          <a:lstStyle/>
          <a:p>
            <a:r>
              <a:rPr lang="en-US" sz="2200" b="1" dirty="0" err="1">
                <a:latin typeface="Calibri" charset="0"/>
                <a:ea typeface="Calibri" charset="0"/>
                <a:cs typeface="Calibri" charset="0"/>
              </a:rPr>
              <a:t>Fortrans</a:t>
            </a: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® ; </a:t>
            </a:r>
            <a:r>
              <a:rPr lang="bg-BG" sz="2200" b="1" dirty="0" err="1">
                <a:latin typeface="Calibri" charset="0"/>
                <a:ea typeface="Calibri" charset="0"/>
                <a:cs typeface="Calibri" charset="0"/>
              </a:rPr>
              <a:t>прашак</a:t>
            </a:r>
            <a:r>
              <a:rPr lang="bg-BG" sz="2200" b="1" dirty="0">
                <a:latin typeface="Calibri" charset="0"/>
                <a:ea typeface="Calibri" charset="0"/>
                <a:cs typeface="Calibri" charset="0"/>
              </a:rPr>
              <a:t> за орални </a:t>
            </a:r>
            <a:r>
              <a:rPr lang="bg-BG" sz="2200" b="1" dirty="0" err="1">
                <a:latin typeface="Calibri" charset="0"/>
                <a:ea typeface="Calibri" charset="0"/>
                <a:cs typeface="Calibri" charset="0"/>
              </a:rPr>
              <a:t>раствор</a:t>
            </a:r>
            <a:r>
              <a:rPr lang="bg-BG" sz="2200" b="1" dirty="0">
                <a:latin typeface="Calibri" charset="0"/>
                <a:ea typeface="Calibri" charset="0"/>
                <a:cs typeface="Calibri" charset="0"/>
              </a:rPr>
              <a:t> </a:t>
            </a:r>
            <a:br>
              <a:rPr lang="en-US" sz="2200" b="1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INN: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макрогол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-хлорид,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калијум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-хлорид,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натријум-хидрогенкарбонат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натријум-сулфат</a:t>
            </a:r>
            <a:r>
              <a:rPr lang="hr-HR" sz="2200" b="1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64 g + 1,46 g + 0,75 g + 1,68 g + 5,7 g</a:t>
            </a:r>
            <a:r>
              <a:rPr lang="hr-HR" sz="2200" b="1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en-US" sz="2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69</a:t>
            </a:fld>
            <a:endParaRPr lang="en-US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44568" y="1042059"/>
            <a:ext cx="11406640" cy="5323115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en-US" sz="18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припреме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пацијената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операцију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припреме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пацијената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дијагностичке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процедуре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укључују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ректални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преглед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радиолошки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прегледи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ендоскопија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Контрандикације</a:t>
            </a:r>
            <a:endParaRPr lang="en-US" sz="1800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нарушено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опште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стање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дехидратација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срчана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инсуфицијенција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узнапредовали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карцином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обољење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последицу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има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фрагилност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слузокоже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склоност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илеусу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опструкцији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преосетљивост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на било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састојак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лека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п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ерфорациј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дигестивног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тракта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ризик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перфорације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д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еца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испод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15 година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такође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употребљавају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Fortrans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®</a:t>
            </a:r>
          </a:p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en-US" sz="1800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>
                <a:latin typeface="Calibri" charset="0"/>
                <a:ea typeface="Calibri" charset="0"/>
                <a:cs typeface="Calibri" charset="0"/>
              </a:rPr>
              <a:t>ЛЕК ЈЕ НАМЕЊЕН ИСКЉУЧИВО ОДРАСЛИМА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! </a:t>
            </a: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Садржај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сваке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кесице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једном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литру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. По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додавању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прашка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одмереној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запремини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меша се до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потпуног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растварања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прашка.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може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попије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појединачна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доза или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виду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две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подељене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дозе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обезбеђујући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узме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укупна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количина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просеку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3-4 литра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зависности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телесне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масе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94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44CAA-AC06-09C8-8856-2946B6648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660" y="914400"/>
            <a:ext cx="10645140" cy="5262563"/>
          </a:xfrm>
        </p:spPr>
        <p:txBody>
          <a:bodyPr>
            <a:normAutofit fontScale="92500" lnSpcReduction="20000"/>
          </a:bodyPr>
          <a:lstStyle/>
          <a:p>
            <a:r>
              <a:rPr lang="sr-RS" dirty="0"/>
              <a:t>Налази се у готово свим индустријским производима, пекарским производима, пиву, зачинима, бомбонама, чоколадама. </a:t>
            </a:r>
            <a:endParaRPr lang="en-US" dirty="0"/>
          </a:p>
          <a:p>
            <a:endParaRPr lang="en-US" dirty="0"/>
          </a:p>
          <a:p>
            <a:r>
              <a:rPr lang="sr-RS" b="1" dirty="0">
                <a:solidFill>
                  <a:srgbClr val="FF0000"/>
                </a:solidFill>
              </a:rPr>
              <a:t>Међутим, </a:t>
            </a:r>
            <a:r>
              <a:rPr lang="sr-RS" b="1" dirty="0" err="1">
                <a:solidFill>
                  <a:srgbClr val="FF0000"/>
                </a:solidFill>
              </a:rPr>
              <a:t>глутен</a:t>
            </a:r>
            <a:r>
              <a:rPr lang="sr-RS" b="1" dirty="0">
                <a:solidFill>
                  <a:srgbClr val="FF0000"/>
                </a:solidFill>
              </a:rPr>
              <a:t> се налази не само у храни</a:t>
            </a:r>
            <a:r>
              <a:rPr lang="en-US" b="1" dirty="0">
                <a:solidFill>
                  <a:srgbClr val="FF0000"/>
                </a:solidFill>
              </a:rPr>
              <a:t>!!!</a:t>
            </a:r>
          </a:p>
          <a:p>
            <a:r>
              <a:rPr lang="sr-RS" dirty="0"/>
              <a:t>Познато је да га употреб</a:t>
            </a:r>
            <a:r>
              <a:rPr lang="sr-Cyrl-RS" dirty="0"/>
              <a:t>љ</a:t>
            </a:r>
            <a:r>
              <a:rPr lang="sr-RS" dirty="0"/>
              <a:t>авају фармацеутска и козметичка индустрија, те се налази често у пастама за зубе, шампонима и производима за негу коже, лековима, али је чест састојак и у декоративној козметици</a:t>
            </a:r>
            <a:endParaRPr lang="sr-Cyrl-RS" dirty="0"/>
          </a:p>
          <a:p>
            <a:r>
              <a:rPr lang="sr-RS" b="1" dirty="0"/>
              <a:t>Особама које су оболеле од </a:t>
            </a:r>
            <a:r>
              <a:rPr lang="sr-RS" b="1" dirty="0" err="1"/>
              <a:t>целијакије</a:t>
            </a:r>
            <a:r>
              <a:rPr lang="sr-RS" b="1" dirty="0"/>
              <a:t> чак и минимална количина </a:t>
            </a:r>
            <a:r>
              <a:rPr lang="sr-RS" b="1" dirty="0" err="1"/>
              <a:t>глутена</a:t>
            </a:r>
            <a:r>
              <a:rPr lang="sr-RS" b="1" dirty="0"/>
              <a:t> у ружевима и балзамима за усне може проузроковати здравствене сметње.</a:t>
            </a:r>
          </a:p>
          <a:p>
            <a:endParaRPr lang="sr-RS" dirty="0"/>
          </a:p>
          <a:p>
            <a:r>
              <a:rPr lang="sr-RS" dirty="0" err="1"/>
              <a:t>Аутоимуне</a:t>
            </a:r>
            <a:r>
              <a:rPr lang="sr-RS" dirty="0"/>
              <a:t> реакције изазване </a:t>
            </a:r>
            <a:r>
              <a:rPr lang="sr-RS" dirty="0" err="1"/>
              <a:t>глутеном</a:t>
            </a:r>
            <a:r>
              <a:rPr lang="sr-RS" dirty="0"/>
              <a:t> могу се разликовати од особе до особе. Неко има слабије реакције, док се код других јављају озбиљни проблеми који могу нарушити стање читавог организма. 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913941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05783-00E5-92B3-2EF3-E16809E03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sr-Cyrl-RS" dirty="0"/>
              <a:t>Симптоми и знаци 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E1AA2-D038-4C78-B1EE-F35D76801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8395"/>
            <a:ext cx="10515600" cy="4351338"/>
          </a:xfrm>
        </p:spPr>
        <p:txBody>
          <a:bodyPr>
            <a:noAutofit/>
          </a:bodyPr>
          <a:lstStyle/>
          <a:p>
            <a:r>
              <a:rPr lang="sr-Cyrl-RS" sz="22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олази до оштећења </a:t>
            </a:r>
            <a:r>
              <a:rPr lang="sr-RS" sz="2200" dirty="0" err="1">
                <a:latin typeface="Arial" panose="020B0604020202020204" pitchFamily="34" charset="0"/>
                <a:cs typeface="Arial" panose="020B0604020202020204" pitchFamily="34" charset="0"/>
              </a:rPr>
              <a:t>слузнице</a:t>
            </a:r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 танког црева  и поремећаја апсорпције храњивих материја, па су симптоми </a:t>
            </a:r>
            <a:r>
              <a:rPr lang="sr-RS" sz="2200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целијакије</a:t>
            </a:r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 најчешће  везани за </a:t>
            </a:r>
            <a:r>
              <a:rPr lang="sr-Cyrl-RS" sz="2200" dirty="0">
                <a:latin typeface="Arial" panose="020B0604020202020204" pitchFamily="34" charset="0"/>
                <a:cs typeface="Arial" panose="020B0604020202020204" pitchFamily="34" charset="0"/>
              </a:rPr>
              <a:t>ГИТ</a:t>
            </a:r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r-Cyrl-R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Типични симптоми </a:t>
            </a:r>
            <a:r>
              <a:rPr lang="sr-RS" sz="2200" dirty="0" err="1">
                <a:latin typeface="Arial" panose="020B0604020202020204" pitchFamily="34" charset="0"/>
                <a:cs typeface="Arial" panose="020B0604020202020204" pitchFamily="34" charset="0"/>
              </a:rPr>
              <a:t>целијакије</a:t>
            </a:r>
            <a:r>
              <a:rPr lang="sr-RS" sz="2200" dirty="0">
                <a:latin typeface="Arial" panose="020B0604020202020204" pitchFamily="34" charset="0"/>
                <a:cs typeface="Arial" panose="020B0604020202020204" pitchFamily="34" charset="0"/>
              </a:rPr>
              <a:t> су:</a:t>
            </a:r>
          </a:p>
          <a:p>
            <a:endParaRPr lang="sr-R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Хроничн</a:t>
            </a: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а дијареја </a:t>
            </a:r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(или </a:t>
            </a: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опстипација</a:t>
            </a:r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Обилне,</a:t>
            </a: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масне,</a:t>
            </a:r>
            <a:r>
              <a:rPr lang="sr-Cyrl-R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бледе столице, карактеристичног мириса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Бол у стомаку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Надутост и гасови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Мучнина и понављајућа повраћања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Малаксалост и нерасположење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Губитак телесне тежине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Анемија</a:t>
            </a:r>
          </a:p>
          <a:p>
            <a:pPr lvl="1"/>
            <a:r>
              <a:rPr lang="sr-RS" sz="1800" dirty="0">
                <a:latin typeface="Arial" panose="020B0604020202020204" pitchFamily="34" charset="0"/>
                <a:cs typeface="Arial" panose="020B0604020202020204" pitchFamily="34" charset="0"/>
              </a:rPr>
              <a:t>Недостатак витамина и минерала</a:t>
            </a:r>
            <a:endParaRPr lang="en-R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65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3660B-09FB-F5C2-5B10-2D2A1A49A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410" y="289877"/>
            <a:ext cx="10515600" cy="4351338"/>
          </a:xfrm>
        </p:spPr>
        <p:txBody>
          <a:bodyPr/>
          <a:lstStyle/>
          <a:p>
            <a:r>
              <a:rPr lang="sr-RS" dirty="0" err="1"/>
              <a:t>Целијакија</a:t>
            </a:r>
            <a:r>
              <a:rPr lang="sr-RS" dirty="0"/>
              <a:t> узрокује оштећење цревних ресица које може довести до њиховог запаљења и уништавања основне функције, апсорпције хранљивих материја</a:t>
            </a:r>
            <a:endParaRPr lang="sr-Cyrl-RS" dirty="0"/>
          </a:p>
          <a:p>
            <a:r>
              <a:rPr lang="sr-Cyrl-RS" dirty="0"/>
              <a:t>Даље </a:t>
            </a:r>
            <a:r>
              <a:rPr lang="sr-RS" dirty="0"/>
              <a:t>доводи до смањене способности организма да варењем долази до витамина, минерала, беланчевина, угљених хидрата и масти из хране коју уносимо</a:t>
            </a:r>
            <a:endParaRPr lang="sr-Cyrl-RS" dirty="0"/>
          </a:p>
          <a:p>
            <a:r>
              <a:rPr lang="sr-RS" dirty="0" err="1"/>
              <a:t>Глутен</a:t>
            </a:r>
            <a:r>
              <a:rPr lang="sr-RS" dirty="0"/>
              <a:t> због тога може оштетити и друге органе и органске системе.  </a:t>
            </a:r>
          </a:p>
          <a:p>
            <a:endParaRPr lang="sr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745030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2961</TotalTime>
  <Words>4963</Words>
  <Application>Microsoft Macintosh PowerPoint</Application>
  <PresentationFormat>Widescreen</PresentationFormat>
  <Paragraphs>553</Paragraphs>
  <Slides>69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4" baseType="lpstr">
      <vt:lpstr>Arial</vt:lpstr>
      <vt:lpstr>Calibri</vt:lpstr>
      <vt:lpstr>Calibri Light</vt:lpstr>
      <vt:lpstr>proxima-nova</vt:lpstr>
      <vt:lpstr>Office Theme</vt:lpstr>
      <vt:lpstr>Целијакија.  Целијачна криза. Интолеранција на глутен. </vt:lpstr>
      <vt:lpstr>Целијакија</vt:lpstr>
      <vt:lpstr>PowerPoint Presentation</vt:lpstr>
      <vt:lpstr>Преваленца</vt:lpstr>
      <vt:lpstr>Симптоми</vt:lpstr>
      <vt:lpstr>Глутен</vt:lpstr>
      <vt:lpstr>PowerPoint Presentation</vt:lpstr>
      <vt:lpstr>Симптоми и знаци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Целијачна криза</vt:lpstr>
      <vt:lpstr>Dermatitis herpetiformis или Духрингова болест</vt:lpstr>
      <vt:lpstr>Сува кожа</vt:lpstr>
      <vt:lpstr>Симптоми</vt:lpstr>
      <vt:lpstr>PowerPoint Presentation</vt:lpstr>
      <vt:lpstr>Генетика и целијакија</vt:lpstr>
      <vt:lpstr>Дијагностика</vt:lpstr>
      <vt:lpstr>PowerPoint Presentation</vt:lpstr>
      <vt:lpstr>PowerPoint Presentation</vt:lpstr>
      <vt:lpstr>Лечење</vt:lpstr>
      <vt:lpstr>PowerPoint Presentation</vt:lpstr>
      <vt:lpstr>Праћење пацијената</vt:lpstr>
      <vt:lpstr>Шта урадити када се постави дијагноза целијачне болести?</vt:lpstr>
      <vt:lpstr>PowerPoint Presentation</vt:lpstr>
      <vt:lpstr>Безглутенска исхрана</vt:lpstr>
      <vt:lpstr>Намирнице које не садрже глутен</vt:lpstr>
      <vt:lpstr>PowerPoint Presentation</vt:lpstr>
      <vt:lpstr>Како бити сигуран да је производ 100% без глутена?</vt:lpstr>
      <vt:lpstr>Како избећи унакрсну контаминацију глутеном</vt:lpstr>
      <vt:lpstr>Чињенице о целијакији:</vt:lpstr>
      <vt:lpstr>PowerPoint Presentation</vt:lpstr>
      <vt:lpstr>PowerPoint Presentation</vt:lpstr>
      <vt:lpstr>PowerPoint Presentation</vt:lpstr>
      <vt:lpstr>PowerPoint Presentation</vt:lpstr>
      <vt:lpstr>Интолеранција на глутен</vt:lpstr>
      <vt:lpstr>Како разликовати целијакију (алергију на глутен) и интолеранцију на глутен?</vt:lpstr>
      <vt:lpstr>Синдром иритабилног колона.  Поремећај функције гастроинтестиналног тракта код старијих пацијената. </vt:lpstr>
      <vt:lpstr>Синдром иритабилног колона</vt:lpstr>
      <vt:lpstr>PowerPoint Presentation</vt:lpstr>
      <vt:lpstr>СИМПТОМИ</vt:lpstr>
      <vt:lpstr>ДИЈАГНОСТИКА</vt:lpstr>
      <vt:lpstr>Терапија</vt:lpstr>
      <vt:lpstr>Опстипација</vt:lpstr>
      <vt:lpstr>Узроци</vt:lpstr>
      <vt:lpstr>PowerPoint Presentation</vt:lpstr>
      <vt:lpstr>Типови опстипације</vt:lpstr>
      <vt:lpstr>Терапија опстипације</vt:lpstr>
      <vt:lpstr>1. Лекови који повећавају волумен цревног садржаја </vt:lpstr>
      <vt:lpstr>PowerPoint Presentation</vt:lpstr>
      <vt:lpstr>2. Осмотски лаксанси</vt:lpstr>
      <vt:lpstr>PowerPoint Presentation</vt:lpstr>
      <vt:lpstr>PowerPoint Presentation</vt:lpstr>
      <vt:lpstr>Контраиндикације</vt:lpstr>
      <vt:lpstr>Мере опреза!!!</vt:lpstr>
      <vt:lpstr>Дозирање</vt:lpstr>
      <vt:lpstr>3. Лаксанси који делују надражајно</vt:lpstr>
      <vt:lpstr>PowerPoint Presentation</vt:lpstr>
      <vt:lpstr>PowerPoint Presentation</vt:lpstr>
      <vt:lpstr>PowerPoint Presentation</vt:lpstr>
      <vt:lpstr>4. Лаксанси који омекшавају столицу </vt:lpstr>
      <vt:lpstr>PowerPoint Presentation</vt:lpstr>
      <vt:lpstr>5. Изоосмотски раствори за испирање дебелог црева </vt:lpstr>
      <vt:lpstr>Fortrans® ; прашак за орални раствор  INN: макрогол, натријум-хлорид, калијум-хлорид, натријум-хидрогенкарбонат, натријум-сулфат (64 g + 1,46 g + 0,75 g + 1,68 g + 5,7 g)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Целијакија. Целијачна криза. Интолеранција на глутен. </dc:title>
  <dc:creator>Microsoft Office User</dc:creator>
  <cp:lastModifiedBy>Microsoft Office User</cp:lastModifiedBy>
  <cp:revision>87</cp:revision>
  <dcterms:created xsi:type="dcterms:W3CDTF">2022-11-05T16:21:55Z</dcterms:created>
  <dcterms:modified xsi:type="dcterms:W3CDTF">2022-11-07T17:58:39Z</dcterms:modified>
</cp:coreProperties>
</file>